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drawings/drawing1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2"/>
  </p:notesMasterIdLst>
  <p:sldIdLst>
    <p:sldId id="256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8" r:id="rId14"/>
    <p:sldId id="356" r:id="rId15"/>
    <p:sldId id="339" r:id="rId16"/>
    <p:sldId id="340" r:id="rId17"/>
    <p:sldId id="355" r:id="rId18"/>
    <p:sldId id="341" r:id="rId19"/>
    <p:sldId id="343" r:id="rId20"/>
    <p:sldId id="344" r:id="rId21"/>
    <p:sldId id="345" r:id="rId22"/>
    <p:sldId id="346" r:id="rId23"/>
    <p:sldId id="277" r:id="rId24"/>
    <p:sldId id="348" r:id="rId25"/>
    <p:sldId id="323" r:id="rId26"/>
    <p:sldId id="349" r:id="rId27"/>
    <p:sldId id="322" r:id="rId28"/>
    <p:sldId id="280" r:id="rId29"/>
    <p:sldId id="288" r:id="rId30"/>
    <p:sldId id="289" r:id="rId31"/>
    <p:sldId id="350" r:id="rId32"/>
    <p:sldId id="351" r:id="rId33"/>
    <p:sldId id="352" r:id="rId34"/>
    <p:sldId id="320" r:id="rId35"/>
    <p:sldId id="293" r:id="rId36"/>
    <p:sldId id="357" r:id="rId37"/>
    <p:sldId id="358" r:id="rId38"/>
    <p:sldId id="298" r:id="rId39"/>
    <p:sldId id="284" r:id="rId40"/>
    <p:sldId id="286" r:id="rId41"/>
    <p:sldId id="324" r:id="rId42"/>
    <p:sldId id="325" r:id="rId43"/>
    <p:sldId id="295" r:id="rId44"/>
    <p:sldId id="287" r:id="rId45"/>
    <p:sldId id="297" r:id="rId46"/>
    <p:sldId id="291" r:id="rId47"/>
    <p:sldId id="353" r:id="rId48"/>
    <p:sldId id="294" r:id="rId49"/>
    <p:sldId id="354" r:id="rId50"/>
    <p:sldId id="296" r:id="rId5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7FD"/>
    <a:srgbClr val="883FE9"/>
    <a:srgbClr val="DC303C"/>
    <a:srgbClr val="BB51BB"/>
    <a:srgbClr val="B687DD"/>
    <a:srgbClr val="F19437"/>
    <a:srgbClr val="64B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181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05149004997767E-2"/>
          <c:y val="9.1394710004276736E-2"/>
          <c:w val="0.96680514094983871"/>
          <c:h val="0.73271601638319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4.5265716886583596E-3"/>
                  <c:y val="1.30563871434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833832286080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4195</c:v>
                </c:pt>
                <c:pt idx="1">
                  <c:v>4623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0177144591055733E-3"/>
                  <c:y val="1.566766457216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4052</c:v>
                </c:pt>
                <c:pt idx="1">
                  <c:v>4595.8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20864"/>
        <c:axId val="83517824"/>
      </c:barChart>
      <c:catAx>
        <c:axId val="14482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3517824"/>
        <c:crosses val="autoZero"/>
        <c:auto val="1"/>
        <c:lblAlgn val="ctr"/>
        <c:lblOffset val="100"/>
        <c:noMultiLvlLbl val="0"/>
      </c:catAx>
      <c:valAx>
        <c:axId val="83517824"/>
        <c:scaling>
          <c:orientation val="minMax"/>
          <c:max val="4700"/>
          <c:min val="37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4820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88E-2"/>
          <c:y val="4.6536056282978307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19579</c:v>
                </c:pt>
                <c:pt idx="1">
                  <c:v>18020</c:v>
                </c:pt>
                <c:pt idx="2">
                  <c:v>21920</c:v>
                </c:pt>
                <c:pt idx="3">
                  <c:v>22927.345000000001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6837760"/>
        <c:axId val="116843648"/>
      </c:barChart>
      <c:catAx>
        <c:axId val="11683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6843648"/>
        <c:crosses val="autoZero"/>
        <c:auto val="1"/>
        <c:lblAlgn val="ctr"/>
        <c:lblOffset val="100"/>
        <c:noMultiLvlLbl val="0"/>
      </c:catAx>
      <c:valAx>
        <c:axId val="116843648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683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6923860311817"/>
          <c:y val="0"/>
          <c:w val="0.71563843333646748"/>
          <c:h val="0.79946420428636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аренды земли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dLbls>
            <c:dLbl>
              <c:idx val="0"/>
              <c:layout>
                <c:manualLayout>
                  <c:x val="-4.4469595970818053E-3"/>
                  <c:y val="-0.2539840645560549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93 142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8102433062994E-3"/>
                  <c:y val="-0.2611191860465116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90 096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38851238751256E-5"/>
                  <c:y val="-0.2197538026838642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76 148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7441025071289E-3"/>
                  <c:y val="-0.2042415803530714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81 666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88221.8</c:v>
                </c:pt>
                <c:pt idx="1">
                  <c:v>86478</c:v>
                </c:pt>
                <c:pt idx="2">
                  <c:v>70865.729000000007</c:v>
                </c:pt>
                <c:pt idx="3">
                  <c:v>76059.006999999998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3042.1</c:v>
                </c:pt>
                <c:pt idx="1">
                  <c:v>3289.5</c:v>
                </c:pt>
                <c:pt idx="2">
                  <c:v>3289.5</c:v>
                </c:pt>
                <c:pt idx="3">
                  <c:v>3616.4549999999999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spPr>
            <a:solidFill>
              <a:srgbClr val="883FE9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1877.9</c:v>
                </c:pt>
                <c:pt idx="1">
                  <c:v>328.7</c:v>
                </c:pt>
                <c:pt idx="2">
                  <c:v>1992.277</c:v>
                </c:pt>
                <c:pt idx="3">
                  <c:v>1991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16893184"/>
        <c:axId val="116894720"/>
      </c:barChart>
      <c:catAx>
        <c:axId val="11689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894720"/>
        <c:crosses val="autoZero"/>
        <c:auto val="1"/>
        <c:lblAlgn val="ctr"/>
        <c:lblOffset val="100"/>
        <c:noMultiLvlLbl val="0"/>
      </c:catAx>
      <c:valAx>
        <c:axId val="116894720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689318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56026823230467E-2"/>
          <c:y val="7.7560093804963847E-3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566868638527343E-2"/>
                  <c:y val="1.292668230082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15833</c:v>
                </c:pt>
                <c:pt idx="1">
                  <c:v>10181</c:v>
                </c:pt>
                <c:pt idx="2">
                  <c:v>23100</c:v>
                </c:pt>
                <c:pt idx="3">
                  <c:v>23428.3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6964736"/>
        <c:axId val="116974720"/>
      </c:barChart>
      <c:catAx>
        <c:axId val="116964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974720"/>
        <c:crosses val="autoZero"/>
        <c:auto val="1"/>
        <c:lblAlgn val="ctr"/>
        <c:lblOffset val="100"/>
        <c:noMultiLvlLbl val="0"/>
      </c:catAx>
      <c:valAx>
        <c:axId val="116974720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696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02859404510611"/>
          <c:y val="6.1843890567407746E-3"/>
          <c:w val="0.72445688904936456"/>
          <c:h val="0.50310863572312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B687DD"/>
            </a:solidFill>
          </c:spPr>
          <c:invertIfNegative val="0"/>
          <c:dLbls>
            <c:dLbl>
              <c:idx val="0"/>
              <c:layout>
                <c:manualLayout>
                  <c:x val="-4.4469595970818053E-3"/>
                  <c:y val="-7.502472909526124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68 399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25543458134281E-3"/>
                  <c:y val="-7.853929887822978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43 613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44052512683777E-3"/>
                  <c:y val="-6.25819175317363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75 428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96039328963446E-3"/>
                  <c:y val="-7.866640565869387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81 951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1005.42</c:v>
                </c:pt>
                <c:pt idx="1">
                  <c:v>0</c:v>
                </c:pt>
                <c:pt idx="2">
                  <c:v>5609.6</c:v>
                </c:pt>
                <c:pt idx="3">
                  <c:v>4390.7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продажи земли</c:v>
                </c:pt>
              </c:strCache>
            </c:strRef>
          </c:tx>
          <c:spPr>
            <a:solidFill>
              <a:srgbClr val="B687DD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59774.04</c:v>
                </c:pt>
                <c:pt idx="1">
                  <c:v>41113</c:v>
                </c:pt>
                <c:pt idx="2">
                  <c:v>50018.5</c:v>
                </c:pt>
                <c:pt idx="3">
                  <c:v>55678.8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B687DD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7619.3</c:v>
                </c:pt>
                <c:pt idx="1">
                  <c:v>2500</c:v>
                </c:pt>
                <c:pt idx="2">
                  <c:v>19800</c:v>
                </c:pt>
                <c:pt idx="3">
                  <c:v>21881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81634944"/>
        <c:axId val="181636480"/>
      </c:barChart>
      <c:catAx>
        <c:axId val="18163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1636480"/>
        <c:crosses val="autoZero"/>
        <c:auto val="1"/>
        <c:lblAlgn val="ctr"/>
        <c:lblOffset val="100"/>
        <c:noMultiLvlLbl val="0"/>
      </c:catAx>
      <c:valAx>
        <c:axId val="181636480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816349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66868638527343E-2"/>
          <c:y val="5.4292065663474692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21837</c:v>
                </c:pt>
                <c:pt idx="1">
                  <c:v>1729.3</c:v>
                </c:pt>
                <c:pt idx="2">
                  <c:v>13606.9</c:v>
                </c:pt>
                <c:pt idx="3">
                  <c:v>15141.6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82054912"/>
        <c:axId val="182056448"/>
      </c:barChart>
      <c:catAx>
        <c:axId val="18205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2056448"/>
        <c:crosses val="autoZero"/>
        <c:auto val="1"/>
        <c:lblAlgn val="ctr"/>
        <c:lblOffset val="100"/>
        <c:noMultiLvlLbl val="0"/>
      </c:catAx>
      <c:valAx>
        <c:axId val="182056448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8205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88E-2"/>
          <c:y val="4.6536056282978307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4052479.1</c:v>
                </c:pt>
                <c:pt idx="1">
                  <c:v>3872219.3</c:v>
                </c:pt>
                <c:pt idx="2">
                  <c:v>4845291.5</c:v>
                </c:pt>
                <c:pt idx="3">
                  <c:v>4595820.5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81872896"/>
        <c:axId val="181878784"/>
      </c:barChart>
      <c:catAx>
        <c:axId val="18187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1878784"/>
        <c:crosses val="autoZero"/>
        <c:auto val="1"/>
        <c:lblAlgn val="ctr"/>
        <c:lblOffset val="100"/>
        <c:noMultiLvlLbl val="0"/>
      </c:catAx>
      <c:valAx>
        <c:axId val="181878784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7.5371492436263057E-3"/>
              <c:y val="0"/>
            </c:manualLayout>
          </c:layout>
          <c:overlay val="0"/>
        </c:title>
        <c:numFmt formatCode="#,##0.0" sourceLinked="1"/>
        <c:majorTickMark val="out"/>
        <c:minorTickMark val="none"/>
        <c:tickLblPos val="none"/>
        <c:crossAx val="18187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73683689674068"/>
          <c:y val="0.14307542808623061"/>
          <c:w val="0.51938019958566628"/>
          <c:h val="0.83976489457049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4"/>
          </c:dPt>
          <c:dPt>
            <c:idx val="1"/>
            <c:bubble3D val="0"/>
            <c:explosion val="6"/>
          </c:dPt>
          <c:dPt>
            <c:idx val="2"/>
            <c:bubble3D val="0"/>
            <c:explosion val="7"/>
          </c:dPt>
          <c:dPt>
            <c:idx val="3"/>
            <c:bubble3D val="0"/>
            <c:explosion val="7"/>
          </c:dPt>
          <c:dPt>
            <c:idx val="4"/>
            <c:bubble3D val="0"/>
            <c:explosion val="7"/>
          </c:dPt>
          <c:dPt>
            <c:idx val="5"/>
            <c:bubble3D val="0"/>
            <c:explosion val="7"/>
          </c:dPt>
          <c:dPt>
            <c:idx val="6"/>
            <c:bubble3D val="0"/>
            <c:explosion val="7"/>
          </c:dPt>
          <c:dPt>
            <c:idx val="7"/>
            <c:bubble3D val="0"/>
            <c:explosion val="7"/>
          </c:dPt>
          <c:dPt>
            <c:idx val="8"/>
            <c:bubble3D val="0"/>
            <c:explosion val="6"/>
          </c:dPt>
          <c:dPt>
            <c:idx val="9"/>
            <c:bubble3D val="0"/>
            <c:explosion val="6"/>
          </c:dPt>
          <c:dLbls>
            <c:dLbl>
              <c:idx val="0"/>
              <c:layout>
                <c:manualLayout>
                  <c:x val="7.9981776067832994E-3"/>
                  <c:y val="6.20527383367140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2.4404734674672003E-2"/>
                  <c:y val="0.120195669607057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вопросы </a:t>
                    </a:r>
                    <a:r>
                      <a:rPr lang="ru-RU" sz="1600" dirty="0"/>
                      <a:t>6,8%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4.9295409753724845E-2"/>
                  <c:y val="0.196591159960375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9.9300357850061471E-2"/>
                  <c:y val="0.127137695174300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0.15429728162790501"/>
                  <c:y val="9.10005188924005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24147632055821996"/>
                  <c:y val="4.5990471248643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5616740530230536"/>
                  <c:y val="-5.402707674890324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-3.260608765225899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8.7443598703785486E-2"/>
                  <c:y val="-3.21375536581914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21045735814601366"/>
                  <c:y val="4.55302608613613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национальная безопасность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дотации поселениям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0.67200000000000004</c:v>
                </c:pt>
                <c:pt idx="1">
                  <c:v>6.8000000000000005E-2</c:v>
                </c:pt>
                <c:pt idx="2">
                  <c:v>0.108</c:v>
                </c:pt>
                <c:pt idx="3">
                  <c:v>4.2000000000000003E-2</c:v>
                </c:pt>
                <c:pt idx="4">
                  <c:v>7.0000000000000001E-3</c:v>
                </c:pt>
                <c:pt idx="5">
                  <c:v>8.0000000000000002E-3</c:v>
                </c:pt>
                <c:pt idx="6">
                  <c:v>3.5000000000000003E-2</c:v>
                </c:pt>
                <c:pt idx="7">
                  <c:v>1.6E-2</c:v>
                </c:pt>
                <c:pt idx="8">
                  <c:v>3.9E-2</c:v>
                </c:pt>
                <c:pt idx="9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257598828887"/>
          <c:y val="4.5530449549507052E-2"/>
          <c:w val="0.58735887422405919"/>
          <c:h val="0.949676871550544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4.4462846798534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Непрограммные расходы </a:t>
                    </a:r>
                    <a:r>
                      <a:rPr lang="ru-RU" sz="1600" dirty="0" smtClean="0"/>
                      <a:t>       109,8 </a:t>
                    </a:r>
                    <a:r>
                      <a:rPr lang="ru-RU" sz="1600" dirty="0"/>
                      <a:t>млн. руб.
</a:t>
                    </a:r>
                    <a:r>
                      <a:rPr lang="ru-RU" sz="1600" dirty="0" smtClean="0"/>
                      <a:t>                                  2,4 %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32754297141587441"/>
                  <c:y val="5.511580734940327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Программные расходы </a:t>
                    </a:r>
                    <a:r>
                      <a:rPr lang="ru-RU" sz="1600" dirty="0" smtClean="0"/>
                      <a:t>           4 486,0</a:t>
                    </a:r>
                  </a:p>
                  <a:p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млн. руб.
</a:t>
                    </a:r>
                    <a:r>
                      <a:rPr lang="ru-RU" sz="1600" dirty="0" smtClean="0"/>
                      <a:t>                       97,6 %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 109,8 млн. руб.</c:v>
                </c:pt>
                <c:pt idx="1">
                  <c:v>Программные расходы 4 486,0 млн. 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2.4E-2</c:v>
                </c:pt>
                <c:pt idx="1">
                  <c:v>0.97599999999999998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49148232272769E-2"/>
          <c:y val="9.6617264861663985E-2"/>
          <c:w val="0.90645085176772722"/>
          <c:h val="0.68310174523801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0177144591055733E-3"/>
                  <c:y val="-1.30563871434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566787018455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95053</c:v>
                </c:pt>
                <c:pt idx="1">
                  <c:v>181646.8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Субсидии, иные м/б трансферты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5088572295527867E-3"/>
                  <c:y val="-7.833832286080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23958</c:v>
                </c:pt>
                <c:pt idx="1">
                  <c:v>54646.6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20544"/>
        <c:axId val="182622080"/>
      </c:barChart>
      <c:catAx>
        <c:axId val="182620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622080"/>
        <c:crosses val="autoZero"/>
        <c:auto val="1"/>
        <c:lblAlgn val="ctr"/>
        <c:lblOffset val="100"/>
        <c:noMultiLvlLbl val="0"/>
      </c:catAx>
      <c:valAx>
        <c:axId val="182622080"/>
        <c:scaling>
          <c:orientation val="minMax"/>
          <c:max val="182000"/>
        </c:scaling>
        <c:delete val="0"/>
        <c:axPos val="l"/>
        <c:majorGridlines/>
        <c:numFmt formatCode="0" sourceLinked="1"/>
        <c:majorTickMark val="none"/>
        <c:minorTickMark val="none"/>
        <c:tickLblPos val="none"/>
        <c:crossAx val="182620544"/>
        <c:crosses val="autoZero"/>
        <c:crossBetween val="between"/>
        <c:majorUnit val="50000"/>
        <c:minorUnit val="50000"/>
      </c:valAx>
    </c:plotArea>
    <c:legend>
      <c:legendPos val="b"/>
      <c:layout>
        <c:manualLayout>
          <c:xMode val="edge"/>
          <c:yMode val="edge"/>
          <c:x val="9.3201517031196279E-2"/>
          <c:y val="0.7997386666447347"/>
          <c:w val="0.83773868161045195"/>
          <c:h val="6.969746192058426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55594748731698E-2"/>
          <c:y val="4.5415092767470279E-2"/>
          <c:w val="0.79072556752953416"/>
          <c:h val="0.77948954745768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6033519423767746E-2"/>
                  <c:y val="-4.594744102507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86531126171182E-2"/>
                  <c:y val="-5.458027811724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текущих расходов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2667.14</c:v>
                </c:pt>
                <c:pt idx="1">
                  <c:v>1385.34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6167185127578431E-2"/>
                  <c:y val="-5.145539384512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7154575417575E-2"/>
                  <c:y val="-5.495153316298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текущих расходов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3203.99</c:v>
                </c:pt>
                <c:pt idx="1">
                  <c:v>1391.83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695808"/>
        <c:axId val="182697344"/>
        <c:axId val="0"/>
      </c:bar3DChart>
      <c:catAx>
        <c:axId val="182695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82697344"/>
        <c:crosses val="autoZero"/>
        <c:auto val="1"/>
        <c:lblAlgn val="ctr"/>
        <c:lblOffset val="100"/>
        <c:noMultiLvlLbl val="0"/>
      </c:catAx>
      <c:valAx>
        <c:axId val="1826973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269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38907713957799"/>
          <c:y val="0.34898252046068973"/>
          <c:w val="0.14080680850275895"/>
          <c:h val="0.234426730363293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78805774278215E-2"/>
          <c:y val="0.12139704534993948"/>
          <c:w val="0.68557534995625546"/>
          <c:h val="0.804013839732093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2886.9</c:v>
                </c:pt>
                <c:pt idx="1">
                  <c:v>2873.9070000000002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Прочие дотации из краевого бюджета, в т.ч.  в денежной форме -95 млн. руб., в виде доп. норматива отчислений по НДФЛ -670 млн.руб.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09E-3"/>
                  <c:y val="3.515284016061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727437692108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35E-3"/>
                  <c:y val="-1.093834836796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750678694371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09E-3"/>
                  <c:y val="-1.312601804155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528.4</c:v>
                </c:pt>
                <c:pt idx="1">
                  <c:v>765.1389999999999</c:v>
                </c:pt>
              </c:numCache>
            </c:numRef>
          </c:val>
        </c:ser>
        <c:ser>
          <c:idx val="2"/>
          <c:order val="2"/>
          <c:tx>
            <c:strRef>
              <c:f>Лист1!$A$2</c:f>
              <c:strCache>
                <c:ptCount val="1"/>
                <c:pt idx="0">
                  <c:v>Налоговые и неналоговые доходы, без дополнительного норматива отчислений по НДФЛ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 formatCode="General">
                  <c:v>780</c:v>
                </c:pt>
                <c:pt idx="1">
                  <c:v>984.22153000000003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88822912"/>
        <c:axId val="88824448"/>
      </c:barChart>
      <c:catAx>
        <c:axId val="888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8824448"/>
        <c:crosses val="autoZero"/>
        <c:auto val="1"/>
        <c:lblAlgn val="ctr"/>
        <c:lblOffset val="100"/>
        <c:tickLblSkip val="1"/>
        <c:noMultiLvlLbl val="0"/>
      </c:catAx>
      <c:valAx>
        <c:axId val="88824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8882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44444444444442"/>
          <c:y val="0.23420431640351649"/>
          <c:w val="0.27638888888888946"/>
          <c:h val="0.6943027253826049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902E-2"/>
          <c:y val="4.6536056282978307E-2"/>
          <c:w val="0.96683654332804425"/>
          <c:h val="0.799464204286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 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915657</c:v>
                </c:pt>
                <c:pt idx="1">
                  <c:v>489793</c:v>
                </c:pt>
                <c:pt idx="2">
                  <c:v>1010085</c:v>
                </c:pt>
                <c:pt idx="3">
                  <c:v>837297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83625984"/>
        <c:axId val="183627776"/>
      </c:barChart>
      <c:catAx>
        <c:axId val="18362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83627776"/>
        <c:crosses val="autoZero"/>
        <c:auto val="1"/>
        <c:lblAlgn val="ctr"/>
        <c:lblOffset val="100"/>
        <c:noMultiLvlLbl val="0"/>
      </c:catAx>
      <c:valAx>
        <c:axId val="183627776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ru-RU" sz="1400" dirty="0" smtClean="0"/>
                  <a:t>тыс. руб.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7.5371492436263083E-3"/>
              <c:y val="0"/>
            </c:manualLayout>
          </c:layout>
          <c:overlay val="0"/>
        </c:title>
        <c:numFmt formatCode="#,##0.0" sourceLinked="1"/>
        <c:majorTickMark val="out"/>
        <c:minorTickMark val="none"/>
        <c:tickLblPos val="none"/>
        <c:crossAx val="18362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73683689674068"/>
          <c:y val="0.14307542808623061"/>
          <c:w val="0.51938019958566628"/>
          <c:h val="0.83976489457049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4"/>
          </c:dPt>
          <c:dPt>
            <c:idx val="1"/>
            <c:bubble3D val="0"/>
            <c:explosion val="6"/>
          </c:dPt>
          <c:dPt>
            <c:idx val="2"/>
            <c:bubble3D val="0"/>
            <c:explosion val="7"/>
          </c:dPt>
          <c:dPt>
            <c:idx val="3"/>
            <c:bubble3D val="0"/>
            <c:explosion val="7"/>
          </c:dPt>
          <c:dPt>
            <c:idx val="4"/>
            <c:bubble3D val="0"/>
            <c:explosion val="7"/>
          </c:dPt>
          <c:dPt>
            <c:idx val="5"/>
            <c:bubble3D val="0"/>
            <c:explosion val="7"/>
          </c:dPt>
          <c:dLbls>
            <c:dLbl>
              <c:idx val="0"/>
              <c:layout>
                <c:manualLayout>
                  <c:x val="0.10285225077699123"/>
                  <c:y val="-4.62676541346290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4.9600231160123201E-2"/>
                  <c:y val="0.21199773922524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2191805952466532"/>
                  <c:y val="7.31266252507113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21246460477313914"/>
                  <c:y val="-4.05316027449974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9.1990595816151141E-2"/>
                  <c:y val="-4.01605736119628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0.19870586274727645"/>
                  <c:y val="-1.57647496968142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0.22473109897219637"/>
                  <c:y val="0.103691359788236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0.25492020494454903"/>
                  <c:y val="3.35487522996367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4.2980751905250504E-2"/>
                  <c:y val="-4.36811170338223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25492020494454898"/>
                  <c:y val="-2.15672437379121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Массовый спорт</c:v>
                </c:pt>
                <c:pt idx="3">
                  <c:v>Культура</c:v>
                </c:pt>
                <c:pt idx="4">
                  <c:v>Дорожное хозяйство</c:v>
                </c:pt>
                <c:pt idx="5">
                  <c:v>Социальная политика</c:v>
                </c:pt>
                <c:pt idx="6">
                  <c:v>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0.77200000000000002</c:v>
                </c:pt>
                <c:pt idx="1">
                  <c:v>7.1999999999999995E-2</c:v>
                </c:pt>
                <c:pt idx="2">
                  <c:v>3.4000000000000002E-2</c:v>
                </c:pt>
                <c:pt idx="3">
                  <c:v>4.9000000000000002E-2</c:v>
                </c:pt>
                <c:pt idx="4">
                  <c:v>3.1E-2</c:v>
                </c:pt>
                <c:pt idx="5">
                  <c:v>3.7999999999999999E-2</c:v>
                </c:pt>
                <c:pt idx="6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77203653375584"/>
          <c:y val="0.1972722166672839"/>
          <c:w val="0.29366253366484218"/>
          <c:h val="0.756996753447148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278198495186359"/>
                  <c:y val="2.79228233899937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8999863693949967E-2"/>
                  <c:y val="3.68548556333247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Районный бюджет </a:t>
                    </a:r>
                    <a:r>
                      <a:rPr lang="ru-RU" dirty="0" smtClean="0"/>
                      <a:t>18,1%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23254862438253826"/>
                  <c:y val="-6.66283993136565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Федеральный бюджет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0.18099999999999999</c:v>
                </c:pt>
                <c:pt idx="2">
                  <c:v>0.58799999999999997</c:v>
                </c:pt>
                <c:pt idx="3">
                  <c:v>0.222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16862241352213E-2"/>
          <c:y val="0.17174277383813721"/>
          <c:w val="0.96827229592295594"/>
          <c:h val="0.67884310279887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Содержание дорог</c:v>
                </c:pt>
              </c:strCache>
            </c:strRef>
          </c:tx>
          <c:invertIfNegative val="0"/>
          <c:cat>
            <c:multiLvlStrRef>
              <c:f>Лист1!$A$2:$B$5</c:f>
              <c:multiLvlStrCache>
                <c:ptCount val="4"/>
                <c:lvl>
                  <c:pt idx="0">
                    <c:v>2019 год</c:v>
                  </c:pt>
                  <c:pt idx="1">
                    <c:v>2020 год</c:v>
                  </c:pt>
                  <c:pt idx="2">
                    <c:v>2020 год</c:v>
                  </c:pt>
                  <c:pt idx="3">
                    <c:v>2020 год</c:v>
                  </c:pt>
                </c:lvl>
                <c:lvl>
                  <c:pt idx="0">
                    <c:v>Факт</c:v>
                  </c:pt>
                  <c:pt idx="1">
                    <c:v>Перв.бюджет</c:v>
                  </c:pt>
                  <c:pt idx="2">
                    <c:v>Уточн. Бюджет</c:v>
                  </c:pt>
                  <c:pt idx="3">
                    <c:v>Факт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90.5</c:v>
                </c:pt>
                <c:pt idx="1">
                  <c:v>104.6</c:v>
                </c:pt>
                <c:pt idx="2">
                  <c:v>90.6</c:v>
                </c:pt>
                <c:pt idx="3">
                  <c:v>90.5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multiLvlStrRef>
              <c:f>Лист1!$A$2:$B$5</c:f>
              <c:multiLvlStrCache>
                <c:ptCount val="4"/>
                <c:lvl>
                  <c:pt idx="0">
                    <c:v>2019 год</c:v>
                  </c:pt>
                  <c:pt idx="1">
                    <c:v>2020 год</c:v>
                  </c:pt>
                  <c:pt idx="2">
                    <c:v>2020 год</c:v>
                  </c:pt>
                  <c:pt idx="3">
                    <c:v>2020 год</c:v>
                  </c:pt>
                </c:lvl>
                <c:lvl>
                  <c:pt idx="0">
                    <c:v>Факт</c:v>
                  </c:pt>
                  <c:pt idx="1">
                    <c:v>Перв.бюджет</c:v>
                  </c:pt>
                  <c:pt idx="2">
                    <c:v>Уточн. Бюджет</c:v>
                  </c:pt>
                  <c:pt idx="3">
                    <c:v>Факт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213.3</c:v>
                </c:pt>
                <c:pt idx="1">
                  <c:v>188.2</c:v>
                </c:pt>
                <c:pt idx="2">
                  <c:v>215.6</c:v>
                </c:pt>
                <c:pt idx="3">
                  <c:v>211.6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Проектирование, строительство, реконструкция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cat>
            <c:multiLvlStrRef>
              <c:f>Лист1!$A$2:$B$5</c:f>
              <c:multiLvlStrCache>
                <c:ptCount val="4"/>
                <c:lvl>
                  <c:pt idx="0">
                    <c:v>2019 год</c:v>
                  </c:pt>
                  <c:pt idx="1">
                    <c:v>2020 год</c:v>
                  </c:pt>
                  <c:pt idx="2">
                    <c:v>2020 год</c:v>
                  </c:pt>
                  <c:pt idx="3">
                    <c:v>2020 год</c:v>
                  </c:pt>
                </c:lvl>
                <c:lvl>
                  <c:pt idx="0">
                    <c:v>Факт</c:v>
                  </c:pt>
                  <c:pt idx="1">
                    <c:v>Перв.бюджет</c:v>
                  </c:pt>
                  <c:pt idx="2">
                    <c:v>Уточн. Бюджет</c:v>
                  </c:pt>
                  <c:pt idx="3">
                    <c:v>Факт</c:v>
                  </c:pt>
                </c:lvl>
              </c:multiLvlStrCache>
            </c:multiLvl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28.5</c:v>
                </c:pt>
                <c:pt idx="1">
                  <c:v>29.6</c:v>
                </c:pt>
                <c:pt idx="2">
                  <c:v>31.1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2881280"/>
        <c:axId val="182887168"/>
      </c:barChart>
      <c:catAx>
        <c:axId val="1828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2887168"/>
        <c:crosses val="autoZero"/>
        <c:auto val="1"/>
        <c:lblAlgn val="ctr"/>
        <c:lblOffset val="100"/>
        <c:noMultiLvlLbl val="0"/>
      </c:catAx>
      <c:valAx>
        <c:axId val="18288716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8288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14807775990144E-2"/>
          <c:y val="1.367395492641741E-2"/>
          <c:w val="0.62886478411080204"/>
          <c:h val="0.204800245772149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5635762693034E-2"/>
          <c:y val="0"/>
          <c:w val="0.96696466596304109"/>
          <c:h val="0.801050005845757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Средства местного отчета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2019 год факт</c:v>
                </c:pt>
                <c:pt idx="1">
                  <c:v>2020 год уточн. план</c:v>
                </c:pt>
                <c:pt idx="2">
                  <c:v>2020 год факт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134845</c:v>
                </c:pt>
                <c:pt idx="1">
                  <c:v>147200</c:v>
                </c:pt>
                <c:pt idx="2">
                  <c:v>146735</c:v>
                </c:pt>
              </c:numCache>
            </c:numRef>
          </c:val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Средства краевого бюджета и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9394882050142578E-3"/>
                  <c:y val="1.7094996646380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19 033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16352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16211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="1" dirty="0" smtClean="0"/>
                      <a:t>58 565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2019 год факт</c:v>
                </c:pt>
                <c:pt idx="1">
                  <c:v>2020 год уточн. план</c:v>
                </c:pt>
                <c:pt idx="2">
                  <c:v>2020 год факт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19033</c:v>
                </c:pt>
                <c:pt idx="1">
                  <c:v>16352</c:v>
                </c:pt>
                <c:pt idx="2">
                  <c:v>16211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82990336"/>
        <c:axId val="182991872"/>
      </c:barChart>
      <c:catAx>
        <c:axId val="18299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2991872"/>
        <c:crosses val="autoZero"/>
        <c:auto val="1"/>
        <c:lblAlgn val="ctr"/>
        <c:lblOffset val="100"/>
        <c:noMultiLvlLbl val="0"/>
      </c:catAx>
      <c:valAx>
        <c:axId val="182991872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82990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288208717549911E-2"/>
          <c:y val="0.9006269191008609"/>
          <c:w val="0.90000000000000013"/>
          <c:h val="6.51830876063774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7008437117705E-2"/>
          <c:y val="0.30887392614990283"/>
          <c:w val="0.69384064425590064"/>
          <c:h val="0.1358682708793037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7517387684586415E-2"/>
                  <c:y val="-3.894552189048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344296318259415E-2"/>
                  <c:y val="-2.914411128912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64812401479478E-2"/>
                  <c:y val="-3.3411479683804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Bookman Old Style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4195</c:v>
                </c:pt>
                <c:pt idx="1">
                  <c:v>4623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16768"/>
        <c:axId val="93643136"/>
      </c:lineChart>
      <c:catAx>
        <c:axId val="93616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3643136"/>
        <c:crosses val="autoZero"/>
        <c:auto val="1"/>
        <c:lblAlgn val="ctr"/>
        <c:lblOffset val="100"/>
        <c:noMultiLvlLbl val="0"/>
      </c:catAx>
      <c:valAx>
        <c:axId val="9364313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9361676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639301570088183"/>
          <c:y val="0.18428050563224424"/>
          <c:w val="0.25242177541793942"/>
          <c:h val="0.15008188141427625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48596974505209E-3"/>
          <c:y val="2.8438701061820077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780282.83000000007</c:v>
                </c:pt>
                <c:pt idx="1">
                  <c:v>799487.6</c:v>
                </c:pt>
                <c:pt idx="2">
                  <c:v>899510.9</c:v>
                </c:pt>
                <c:pt idx="3">
                  <c:v>984221.5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210611584"/>
        <c:axId val="212417152"/>
      </c:barChart>
      <c:catAx>
        <c:axId val="21061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417152"/>
        <c:crosses val="autoZero"/>
        <c:auto val="1"/>
        <c:lblAlgn val="ctr"/>
        <c:lblOffset val="100"/>
        <c:noMultiLvlLbl val="0"/>
      </c:catAx>
      <c:valAx>
        <c:axId val="212417152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9.7542580738892264E-3"/>
              <c:y val="5.6877402123640154E-2"/>
            </c:manualLayout>
          </c:layout>
          <c:overlay val="0"/>
        </c:title>
        <c:numFmt formatCode="#,##0" sourceLinked="1"/>
        <c:majorTickMark val="out"/>
        <c:minorTickMark val="none"/>
        <c:tickLblPos val="none"/>
        <c:crossAx val="21061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1893179002517"/>
          <c:y val="0.1951820168129467"/>
          <c:w val="0.44499023917977365"/>
          <c:h val="0.706051179498574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8534467225396989E-2"/>
                  <c:y val="-9.81853868088730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3.9225683607516999E-2"/>
                  <c:y val="-1.12533792541569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6.6983570452956206E-2"/>
                  <c:y val="-1.13178165389030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13585558654080451"/>
                  <c:y val="0.109890567714698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0.16873463639427552"/>
                  <c:y val="2.83122245676406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20076854205741845"/>
                  <c:y val="-7.7594341369477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4.5869553242916986E-2"/>
                  <c:y val="-0.104789282672295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3.8534467225396989E-2"/>
                  <c:y val="-3.12691182461208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8526162825979187"/>
                  <c:y val="-9.94846868866422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30827562110279061"/>
                  <c:y val="4.18529422656741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доходы  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 (без доп. норматива)</c:v>
                </c:pt>
                <c:pt idx="1">
                  <c:v>Доходы от использования имущества</c:v>
                </c:pt>
                <c:pt idx="2">
                  <c:v>Транспортный налог</c:v>
                </c:pt>
                <c:pt idx="3">
                  <c:v>Доходы от продажи материальных и нематериальных активов</c:v>
                </c:pt>
                <c:pt idx="4">
                  <c:v>Налоги на совокупный доход</c:v>
                </c:pt>
                <c:pt idx="5">
                  <c:v>Штрафы, санкции, возмещение ущерба</c:v>
                </c:pt>
                <c:pt idx="6">
                  <c:v>Государственная пошлина</c:v>
                </c:pt>
                <c:pt idx="7">
                  <c:v>Платежи при пользовании природными ресурсами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0.52138397135043379</c:v>
                </c:pt>
                <c:pt idx="1">
                  <c:v>8.2975719907285514E-2</c:v>
                </c:pt>
                <c:pt idx="2">
                  <c:v>0.21420323938656374</c:v>
                </c:pt>
                <c:pt idx="3">
                  <c:v>8.3264877369630411E-2</c:v>
                </c:pt>
                <c:pt idx="4">
                  <c:v>2.1822898956498138E-2</c:v>
                </c:pt>
                <c:pt idx="5">
                  <c:v>1.5384310887814048E-2</c:v>
                </c:pt>
                <c:pt idx="6">
                  <c:v>2.3294902926986369E-2</c:v>
                </c:pt>
                <c:pt idx="7">
                  <c:v>2.3803881835423781E-2</c:v>
                </c:pt>
                <c:pt idx="8">
                  <c:v>1.386619737936438E-2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52008941076822E-2"/>
          <c:y val="5.170672920330923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034134584066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298487253708E-3"/>
                  <c:y val="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741379</c:v>
                </c:pt>
                <c:pt idx="1">
                  <c:v>1027501.5</c:v>
                </c:pt>
                <c:pt idx="2">
                  <c:v>1131826.3999999999</c:v>
                </c:pt>
                <c:pt idx="3">
                  <c:v>1183670.3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212933632"/>
        <c:axId val="212943616"/>
      </c:barChart>
      <c:catAx>
        <c:axId val="21293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943616"/>
        <c:crosses val="autoZero"/>
        <c:auto val="1"/>
        <c:lblAlgn val="ctr"/>
        <c:lblOffset val="100"/>
        <c:noMultiLvlLbl val="0"/>
      </c:catAx>
      <c:valAx>
        <c:axId val="21294361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21293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9462738583805685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 (в сопоставимых условиях 2020 года)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168423.1</c:v>
                </c:pt>
                <c:pt idx="1">
                  <c:v>163240</c:v>
                </c:pt>
                <c:pt idx="2">
                  <c:v>166194.95499999999</c:v>
                </c:pt>
                <c:pt idx="3">
                  <c:v>210823.44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13763200"/>
        <c:axId val="213764736"/>
      </c:barChart>
      <c:catAx>
        <c:axId val="21376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64736"/>
        <c:crosses val="autoZero"/>
        <c:auto val="1"/>
        <c:lblAlgn val="ctr"/>
        <c:lblOffset val="100"/>
        <c:noMultiLvlLbl val="0"/>
      </c:catAx>
      <c:valAx>
        <c:axId val="21376473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21376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89158184703125E-2"/>
          <c:y val="0.10235221238108481"/>
          <c:w val="0.96532911347931905"/>
          <c:h val="0.79946420428636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4.136538336264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46977876151302E-3"/>
                  <c:y val="-3.693855449156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 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2731.75</c:v>
                </c:pt>
                <c:pt idx="1">
                  <c:v>3897.3</c:v>
                </c:pt>
                <c:pt idx="2">
                  <c:v>10157</c:v>
                </c:pt>
                <c:pt idx="3">
                  <c:v>12176.575000000001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17041024"/>
        <c:axId val="117042560"/>
      </c:barChart>
      <c:catAx>
        <c:axId val="11704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42560"/>
        <c:crosses val="autoZero"/>
        <c:auto val="1"/>
        <c:lblAlgn val="ctr"/>
        <c:lblOffset val="100"/>
        <c:noMultiLvlLbl val="0"/>
      </c:catAx>
      <c:valAx>
        <c:axId val="117042560"/>
        <c:scaling>
          <c:orientation val="minMax"/>
          <c:max val="13000"/>
          <c:min val="-1000"/>
        </c:scaling>
        <c:delete val="0"/>
        <c:axPos val="l"/>
        <c:majorGridlines/>
        <c:numFmt formatCode="#,##0" sourceLinked="1"/>
        <c:majorTickMark val="out"/>
        <c:minorTickMark val="none"/>
        <c:tickLblPos val="none"/>
        <c:crossAx val="117041024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5790923515627E-3"/>
          <c:y val="3.8780046902481921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BB51BB"/>
            </a:solidFill>
          </c:spPr>
          <c:invertIfNegative val="0"/>
          <c:dLbls>
            <c:dLbl>
              <c:idx val="1"/>
              <c:layout>
                <c:manualLayout>
                  <c:x val="-9.0445790923515627E-3"/>
                  <c:y val="-5.17067292033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2019 год факт</c:v>
                </c:pt>
                <c:pt idx="1">
                  <c:v>2020 год перв. план</c:v>
                </c:pt>
                <c:pt idx="2">
                  <c:v>2020 год уточн. план</c:v>
                </c:pt>
                <c:pt idx="3">
                  <c:v>2020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50016</c:v>
                </c:pt>
                <c:pt idx="1">
                  <c:v>6828</c:v>
                </c:pt>
                <c:pt idx="2">
                  <c:v>9500</c:v>
                </c:pt>
                <c:pt idx="3">
                  <c:v>9302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6750976"/>
        <c:axId val="116760960"/>
      </c:barChart>
      <c:catAx>
        <c:axId val="11675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760960"/>
        <c:crosses val="autoZero"/>
        <c:auto val="1"/>
        <c:lblAlgn val="ctr"/>
        <c:lblOffset val="100"/>
        <c:noMultiLvlLbl val="0"/>
      </c:catAx>
      <c:valAx>
        <c:axId val="116760960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675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FB71F-E8F7-4F0D-9582-26C21525F7C3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61C9F4-A8D1-4CA1-BECC-8BFB6B4018E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представлен во исполнение: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F55F2-14C3-4ECF-B255-BD5F629D1A99}" type="parTrans" cxnId="{A39B4975-F20C-4E84-8EAB-9594DC0A6CB3}">
      <dgm:prSet/>
      <dgm:spPr/>
      <dgm:t>
        <a:bodyPr/>
        <a:lstStyle/>
        <a:p>
          <a:endParaRPr lang="ru-RU"/>
        </a:p>
      </dgm:t>
    </dgm:pt>
    <dgm:pt modelId="{7CF63F31-9F67-4F9C-8107-220C70DB11F7}" type="sibTrans" cxnId="{A39B4975-F20C-4E84-8EAB-9594DC0A6CB3}">
      <dgm:prSet/>
      <dgm:spPr/>
      <dgm:t>
        <a:bodyPr/>
        <a:lstStyle/>
        <a:p>
          <a:endParaRPr lang="ru-RU"/>
        </a:p>
      </dgm:t>
    </dgm:pt>
    <dgm:pt modelId="{7C065404-0CC9-4C07-9418-5A571FA26FA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раздела 43 решения Земского Собрания от 26.09.2013 № 376 «О бюджетном процессе в Пермском муниципальном районе»</a:t>
          </a:r>
        </a:p>
      </dgm:t>
    </dgm:pt>
    <dgm:pt modelId="{86016020-D114-4CAF-B634-36E1C46CA994}" type="parTrans" cxnId="{EE1D6663-3930-4761-9A2B-17065C5087F8}">
      <dgm:prSet/>
      <dgm:spPr/>
      <dgm:t>
        <a:bodyPr/>
        <a:lstStyle/>
        <a:p>
          <a:endParaRPr lang="ru-RU"/>
        </a:p>
      </dgm:t>
    </dgm:pt>
    <dgm:pt modelId="{917C332C-A793-4687-9258-A4EA43A49632}" type="sibTrans" cxnId="{EE1D6663-3930-4761-9A2B-17065C5087F8}">
      <dgm:prSet/>
      <dgm:spPr/>
      <dgm:t>
        <a:bodyPr/>
        <a:lstStyle/>
        <a:p>
          <a:endParaRPr lang="ru-RU"/>
        </a:p>
      </dgm:t>
    </dgm:pt>
    <dgm:pt modelId="{CA8A0E71-531A-4B75-9258-CA4DDDD73B33}">
      <dgm:prSet phldrT="[Текст]" custT="1"/>
      <dgm:spPr/>
      <dgm:t>
        <a:bodyPr/>
        <a:lstStyle/>
        <a:p>
          <a:r>
            <a:rPr lang="ru-RU" sz="2600" smtClean="0">
              <a:latin typeface="Times New Roman" pitchFamily="18" charset="0"/>
            </a:rPr>
            <a:t>решения Земского Собрания от 21.06.2016       № 155 «Об утверждении годовых и полугодовых форм представления отчетов об исполнении бюджета Пермского муниципального района»</a:t>
          </a:r>
          <a:endParaRPr lang="ru-RU" sz="2600" dirty="0"/>
        </a:p>
      </dgm:t>
    </dgm:pt>
    <dgm:pt modelId="{2A14FBF5-94A8-476A-9FBF-01A3E0793096}" type="parTrans" cxnId="{FC87E3CB-B872-4524-879A-8B31474086E8}">
      <dgm:prSet/>
      <dgm:spPr/>
      <dgm:t>
        <a:bodyPr/>
        <a:lstStyle/>
        <a:p>
          <a:endParaRPr lang="ru-RU"/>
        </a:p>
      </dgm:t>
    </dgm:pt>
    <dgm:pt modelId="{D9F8A61F-37FF-4B0F-A6D9-D81A4708A03D}" type="sibTrans" cxnId="{FC87E3CB-B872-4524-879A-8B31474086E8}">
      <dgm:prSet/>
      <dgm:spPr/>
      <dgm:t>
        <a:bodyPr/>
        <a:lstStyle/>
        <a:p>
          <a:endParaRPr lang="ru-RU"/>
        </a:p>
      </dgm:t>
    </dgm:pt>
    <dgm:pt modelId="{3B0F130F-B3BD-47E7-8705-271573F24C88}" type="pres">
      <dgm:prSet presAssocID="{11AFB71F-E8F7-4F0D-9582-26C21525F7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6777C6-FDC7-42D2-8CDC-F5E5F7989E5C}" type="pres">
      <dgm:prSet presAssocID="{B261C9F4-A8D1-4CA1-BECC-8BFB6B4018E1}" presName="root" presStyleCnt="0">
        <dgm:presLayoutVars>
          <dgm:chMax/>
          <dgm:chPref val="4"/>
        </dgm:presLayoutVars>
      </dgm:prSet>
      <dgm:spPr/>
    </dgm:pt>
    <dgm:pt modelId="{98CEEF2E-5FDF-4839-9826-C208E5371B22}" type="pres">
      <dgm:prSet presAssocID="{B261C9F4-A8D1-4CA1-BECC-8BFB6B4018E1}" presName="rootComposite" presStyleCnt="0">
        <dgm:presLayoutVars/>
      </dgm:prSet>
      <dgm:spPr/>
    </dgm:pt>
    <dgm:pt modelId="{30462BE3-C324-4301-A3EA-62E336A6FDDF}" type="pres">
      <dgm:prSet presAssocID="{B261C9F4-A8D1-4CA1-BECC-8BFB6B4018E1}" presName="rootText" presStyleLbl="node0" presStyleIdx="0" presStyleCnt="1" custScaleX="94314" custLinFactNeighborY="-3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4B6AF96-9478-47E7-AB94-6A7872F3CA69}" type="pres">
      <dgm:prSet presAssocID="{B261C9F4-A8D1-4CA1-BECC-8BFB6B4018E1}" presName="childShape" presStyleCnt="0">
        <dgm:presLayoutVars>
          <dgm:chMax val="0"/>
          <dgm:chPref val="0"/>
        </dgm:presLayoutVars>
      </dgm:prSet>
      <dgm:spPr/>
    </dgm:pt>
    <dgm:pt modelId="{EA92171D-A967-4CC7-9350-214E5A77BB4B}" type="pres">
      <dgm:prSet presAssocID="{7C065404-0CC9-4C07-9418-5A571FA26FA0}" presName="childComposite" presStyleCnt="0">
        <dgm:presLayoutVars>
          <dgm:chMax val="0"/>
          <dgm:chPref val="0"/>
        </dgm:presLayoutVars>
      </dgm:prSet>
      <dgm:spPr/>
    </dgm:pt>
    <dgm:pt modelId="{968BD832-E34C-467E-BD31-5A1BEBA80314}" type="pres">
      <dgm:prSet presAssocID="{7C065404-0CC9-4C07-9418-5A571FA26FA0}" presName="Image" presStyleLbl="node1" presStyleIdx="0" presStyleCnt="2" custScaleX="3527" custScaleY="7778" custLinFactNeighborY="2556"/>
      <dgm:spPr/>
    </dgm:pt>
    <dgm:pt modelId="{6C2961C2-0D48-462E-BD33-51C2ABD26C91}" type="pres">
      <dgm:prSet presAssocID="{7C065404-0CC9-4C07-9418-5A571FA26FA0}" presName="childText" presStyleLbl="lnNode1" presStyleIdx="0" presStyleCnt="2" custScaleX="104249" custLinFactNeighborX="-82" custLinFactNeighborY="2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0D794-9114-43BB-936A-081BCC8B1A64}" type="pres">
      <dgm:prSet presAssocID="{CA8A0E71-531A-4B75-9258-CA4DDDD73B33}" presName="childComposite" presStyleCnt="0">
        <dgm:presLayoutVars>
          <dgm:chMax val="0"/>
          <dgm:chPref val="0"/>
        </dgm:presLayoutVars>
      </dgm:prSet>
      <dgm:spPr/>
    </dgm:pt>
    <dgm:pt modelId="{4E3A6967-E6B7-4389-A61D-B6865CD7F257}" type="pres">
      <dgm:prSet presAssocID="{CA8A0E71-531A-4B75-9258-CA4DDDD73B33}" presName="Image" presStyleLbl="node1" presStyleIdx="1" presStyleCnt="2" custScaleX="11111" custScaleY="7507"/>
      <dgm:spPr/>
    </dgm:pt>
    <dgm:pt modelId="{28C3D94E-8B1A-4AAF-B2DF-E3A07C52B604}" type="pres">
      <dgm:prSet presAssocID="{CA8A0E71-531A-4B75-9258-CA4DDDD73B33}" presName="childText" presStyleLbl="lnNode1" presStyleIdx="1" presStyleCnt="2" custScaleX="104085" custScaleY="17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7E3CB-B872-4524-879A-8B31474086E8}" srcId="{B261C9F4-A8D1-4CA1-BECC-8BFB6B4018E1}" destId="{CA8A0E71-531A-4B75-9258-CA4DDDD73B33}" srcOrd="1" destOrd="0" parTransId="{2A14FBF5-94A8-476A-9FBF-01A3E0793096}" sibTransId="{D9F8A61F-37FF-4B0F-A6D9-D81A4708A03D}"/>
    <dgm:cxn modelId="{26737A71-4272-4200-A7A9-FF6B1322342F}" type="presOf" srcId="{CA8A0E71-531A-4B75-9258-CA4DDDD73B33}" destId="{28C3D94E-8B1A-4AAF-B2DF-E3A07C52B604}" srcOrd="0" destOrd="0" presId="urn:microsoft.com/office/officeart/2008/layout/PictureAccentList"/>
    <dgm:cxn modelId="{8C7543D8-6CEF-41D3-B939-B6BF64F60FD7}" type="presOf" srcId="{B261C9F4-A8D1-4CA1-BECC-8BFB6B4018E1}" destId="{30462BE3-C324-4301-A3EA-62E336A6FDDF}" srcOrd="0" destOrd="0" presId="urn:microsoft.com/office/officeart/2008/layout/PictureAccentList"/>
    <dgm:cxn modelId="{16FA3E9B-524F-4AE8-88BC-7D39406B6A8C}" type="presOf" srcId="{7C065404-0CC9-4C07-9418-5A571FA26FA0}" destId="{6C2961C2-0D48-462E-BD33-51C2ABD26C91}" srcOrd="0" destOrd="0" presId="urn:microsoft.com/office/officeart/2008/layout/PictureAccentList"/>
    <dgm:cxn modelId="{E584D6C0-8CEE-4C64-BF2F-2F2354698FFA}" type="presOf" srcId="{11AFB71F-E8F7-4F0D-9582-26C21525F7C3}" destId="{3B0F130F-B3BD-47E7-8705-271573F24C88}" srcOrd="0" destOrd="0" presId="urn:microsoft.com/office/officeart/2008/layout/PictureAccentList"/>
    <dgm:cxn modelId="{A39B4975-F20C-4E84-8EAB-9594DC0A6CB3}" srcId="{11AFB71F-E8F7-4F0D-9582-26C21525F7C3}" destId="{B261C9F4-A8D1-4CA1-BECC-8BFB6B4018E1}" srcOrd="0" destOrd="0" parTransId="{D71F55F2-14C3-4ECF-B255-BD5F629D1A99}" sibTransId="{7CF63F31-9F67-4F9C-8107-220C70DB11F7}"/>
    <dgm:cxn modelId="{EE1D6663-3930-4761-9A2B-17065C5087F8}" srcId="{B261C9F4-A8D1-4CA1-BECC-8BFB6B4018E1}" destId="{7C065404-0CC9-4C07-9418-5A571FA26FA0}" srcOrd="0" destOrd="0" parTransId="{86016020-D114-4CAF-B634-36E1C46CA994}" sibTransId="{917C332C-A793-4687-9258-A4EA43A49632}"/>
    <dgm:cxn modelId="{805C0383-5797-4244-A53D-523512D72F0A}" type="presParOf" srcId="{3B0F130F-B3BD-47E7-8705-271573F24C88}" destId="{FE6777C6-FDC7-42D2-8CDC-F5E5F7989E5C}" srcOrd="0" destOrd="0" presId="urn:microsoft.com/office/officeart/2008/layout/PictureAccentList"/>
    <dgm:cxn modelId="{6BEC982B-878B-49D4-8849-E63997F97E04}" type="presParOf" srcId="{FE6777C6-FDC7-42D2-8CDC-F5E5F7989E5C}" destId="{98CEEF2E-5FDF-4839-9826-C208E5371B22}" srcOrd="0" destOrd="0" presId="urn:microsoft.com/office/officeart/2008/layout/PictureAccentList"/>
    <dgm:cxn modelId="{621C3884-9741-4073-9FB5-27E529FBEA69}" type="presParOf" srcId="{98CEEF2E-5FDF-4839-9826-C208E5371B22}" destId="{30462BE3-C324-4301-A3EA-62E336A6FDDF}" srcOrd="0" destOrd="0" presId="urn:microsoft.com/office/officeart/2008/layout/PictureAccentList"/>
    <dgm:cxn modelId="{940D6EDC-33C8-48BF-BDF4-990ECD574709}" type="presParOf" srcId="{FE6777C6-FDC7-42D2-8CDC-F5E5F7989E5C}" destId="{B4B6AF96-9478-47E7-AB94-6A7872F3CA69}" srcOrd="1" destOrd="0" presId="urn:microsoft.com/office/officeart/2008/layout/PictureAccentList"/>
    <dgm:cxn modelId="{6346F0A4-1DD8-41B4-B58E-DE3AEA1B7863}" type="presParOf" srcId="{B4B6AF96-9478-47E7-AB94-6A7872F3CA69}" destId="{EA92171D-A967-4CC7-9350-214E5A77BB4B}" srcOrd="0" destOrd="0" presId="urn:microsoft.com/office/officeart/2008/layout/PictureAccentList"/>
    <dgm:cxn modelId="{9C1ABB79-B5B5-45E6-8D39-45F6B682E8EA}" type="presParOf" srcId="{EA92171D-A967-4CC7-9350-214E5A77BB4B}" destId="{968BD832-E34C-467E-BD31-5A1BEBA80314}" srcOrd="0" destOrd="0" presId="urn:microsoft.com/office/officeart/2008/layout/PictureAccentList"/>
    <dgm:cxn modelId="{F8F89CE2-2BFF-469F-A90A-586AE2750E43}" type="presParOf" srcId="{EA92171D-A967-4CC7-9350-214E5A77BB4B}" destId="{6C2961C2-0D48-462E-BD33-51C2ABD26C91}" srcOrd="1" destOrd="0" presId="urn:microsoft.com/office/officeart/2008/layout/PictureAccentList"/>
    <dgm:cxn modelId="{93FF25A0-DA8F-44C4-9C13-F003836C6830}" type="presParOf" srcId="{B4B6AF96-9478-47E7-AB94-6A7872F3CA69}" destId="{7B70D794-9114-43BB-936A-081BCC8B1A64}" srcOrd="1" destOrd="0" presId="urn:microsoft.com/office/officeart/2008/layout/PictureAccentList"/>
    <dgm:cxn modelId="{68CE030A-FF32-4B5D-AFBB-DBD525E72CC4}" type="presParOf" srcId="{7B70D794-9114-43BB-936A-081BCC8B1A64}" destId="{4E3A6967-E6B7-4389-A61D-B6865CD7F257}" srcOrd="0" destOrd="0" presId="urn:microsoft.com/office/officeart/2008/layout/PictureAccentList"/>
    <dgm:cxn modelId="{6B09AC53-1685-4909-B6F6-E6832777628B}" type="presParOf" srcId="{7B70D794-9114-43BB-936A-081BCC8B1A64}" destId="{28C3D94E-8B1A-4AAF-B2DF-E3A07C52B60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EF3F7-42C1-42AB-97D3-FAEAFFAD36F4}" type="doc">
      <dgm:prSet loTypeId="urn:microsoft.com/office/officeart/2005/8/layout/lProcess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67379CB-B728-4506-9D57-3AA621B2AA7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Педагоги общего образования</a:t>
          </a:r>
          <a:endParaRPr lang="ru-RU" sz="1600" b="1" dirty="0"/>
        </a:p>
      </dgm:t>
    </dgm:pt>
    <dgm:pt modelId="{21D3FD75-E4EC-48C3-8CFA-123DAEB17609}" type="parTrans" cxnId="{6AFEFCE7-0590-41B9-B082-3A88D8DDA05D}">
      <dgm:prSet/>
      <dgm:spPr/>
      <dgm:t>
        <a:bodyPr/>
        <a:lstStyle/>
        <a:p>
          <a:endParaRPr lang="ru-RU" sz="1100"/>
        </a:p>
      </dgm:t>
    </dgm:pt>
    <dgm:pt modelId="{D73D6658-7947-4A77-B2AF-ACBD8559EBE9}" type="sibTrans" cxnId="{6AFEFCE7-0590-41B9-B082-3A88D8DDA05D}">
      <dgm:prSet/>
      <dgm:spPr/>
      <dgm:t>
        <a:bodyPr/>
        <a:lstStyle/>
        <a:p>
          <a:endParaRPr lang="ru-RU" sz="1100"/>
        </a:p>
      </dgm:t>
    </dgm:pt>
    <dgm:pt modelId="{CCB21898-EF02-4D5C-AC41-92E973B3F58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Педагоги дополнительного образования</a:t>
          </a:r>
          <a:endParaRPr lang="ru-RU" sz="1600" b="1" dirty="0"/>
        </a:p>
      </dgm:t>
    </dgm:pt>
    <dgm:pt modelId="{55270623-8CB6-4857-9FA5-1D63461858D5}" type="parTrans" cxnId="{9D92D606-1273-4976-98DD-CB0B6B093C04}">
      <dgm:prSet/>
      <dgm:spPr/>
      <dgm:t>
        <a:bodyPr/>
        <a:lstStyle/>
        <a:p>
          <a:endParaRPr lang="ru-RU" sz="1100"/>
        </a:p>
      </dgm:t>
    </dgm:pt>
    <dgm:pt modelId="{813E2555-563E-41D1-A798-CA7774A3350E}" type="sibTrans" cxnId="{9D92D606-1273-4976-98DD-CB0B6B093C04}">
      <dgm:prSet/>
      <dgm:spPr/>
      <dgm:t>
        <a:bodyPr/>
        <a:lstStyle/>
        <a:p>
          <a:endParaRPr lang="ru-RU" sz="1100"/>
        </a:p>
      </dgm:t>
    </dgm:pt>
    <dgm:pt modelId="{2BC27617-8079-48C8-BAD0-1F2A183F533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Работники учреждений культуры</a:t>
          </a:r>
          <a:endParaRPr lang="ru-RU" sz="1600" b="1" dirty="0"/>
        </a:p>
      </dgm:t>
    </dgm:pt>
    <dgm:pt modelId="{D7760CAB-7E07-4693-BF64-FE8A0C7FB4C7}" type="parTrans" cxnId="{DCAF5BEC-7DEC-4F12-A2B0-A731FA14643D}">
      <dgm:prSet/>
      <dgm:spPr/>
      <dgm:t>
        <a:bodyPr/>
        <a:lstStyle/>
        <a:p>
          <a:endParaRPr lang="ru-RU" sz="1100"/>
        </a:p>
      </dgm:t>
    </dgm:pt>
    <dgm:pt modelId="{C9D6C907-23B5-4819-8A3E-63AA881D8262}" type="sibTrans" cxnId="{DCAF5BEC-7DEC-4F12-A2B0-A731FA14643D}">
      <dgm:prSet/>
      <dgm:spPr/>
      <dgm:t>
        <a:bodyPr/>
        <a:lstStyle/>
        <a:p>
          <a:endParaRPr lang="ru-RU" sz="1100"/>
        </a:p>
      </dgm:t>
    </dgm:pt>
    <dgm:pt modelId="{F8E15CFE-5A51-4ECC-8576-5F8D34F7ED4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39 374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79B89783-2070-4AEF-B673-AFE491D0C998}" type="parTrans" cxnId="{4D3BFC9D-5BE8-4B8F-ABA9-C2A8F2267337}">
      <dgm:prSet/>
      <dgm:spPr/>
      <dgm:t>
        <a:bodyPr/>
        <a:lstStyle/>
        <a:p>
          <a:endParaRPr lang="ru-RU" sz="1100"/>
        </a:p>
      </dgm:t>
    </dgm:pt>
    <dgm:pt modelId="{A63D3206-3195-4376-9285-0C8116D17983}" type="sibTrans" cxnId="{4D3BFC9D-5BE8-4B8F-ABA9-C2A8F2267337}">
      <dgm:prSet/>
      <dgm:spPr/>
      <dgm:t>
        <a:bodyPr/>
        <a:lstStyle/>
        <a:p>
          <a:endParaRPr lang="ru-RU" sz="1100"/>
        </a:p>
      </dgm:t>
    </dgm:pt>
    <dgm:pt modelId="{CFE6CAE4-CD12-445B-99AA-09D65F110E0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34 744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48D99921-5467-4A7C-8BAE-BE990CFF571F}" type="parTrans" cxnId="{624E487F-8097-4253-9482-C409427CD1A6}">
      <dgm:prSet/>
      <dgm:spPr/>
      <dgm:t>
        <a:bodyPr/>
        <a:lstStyle/>
        <a:p>
          <a:endParaRPr lang="ru-RU" sz="1100"/>
        </a:p>
      </dgm:t>
    </dgm:pt>
    <dgm:pt modelId="{F0149AFB-D119-4FAF-B2A6-3F1D5C9BF1B7}" type="sibTrans" cxnId="{624E487F-8097-4253-9482-C409427CD1A6}">
      <dgm:prSet/>
      <dgm:spPr/>
      <dgm:t>
        <a:bodyPr/>
        <a:lstStyle/>
        <a:p>
          <a:endParaRPr lang="ru-RU" sz="1100"/>
        </a:p>
      </dgm:t>
    </dgm:pt>
    <dgm:pt modelId="{C303E8B5-E95D-4523-AC40-35CD289C5DA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38 265 руб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C2F13E5D-4741-4F0B-A15C-43767F2C2170}" type="parTrans" cxnId="{EA891755-A237-4E63-A8BA-F4235DDF0F06}">
      <dgm:prSet/>
      <dgm:spPr/>
      <dgm:t>
        <a:bodyPr/>
        <a:lstStyle/>
        <a:p>
          <a:endParaRPr lang="ru-RU" sz="1100"/>
        </a:p>
      </dgm:t>
    </dgm:pt>
    <dgm:pt modelId="{67A52D75-C6E1-4852-A271-722DCF04C88C}" type="sibTrans" cxnId="{EA891755-A237-4E63-A8BA-F4235DDF0F06}">
      <dgm:prSet/>
      <dgm:spPr/>
      <dgm:t>
        <a:bodyPr/>
        <a:lstStyle/>
        <a:p>
          <a:endParaRPr lang="ru-RU" sz="1100"/>
        </a:p>
      </dgm:t>
    </dgm:pt>
    <dgm:pt modelId="{BF76B1C8-E821-4F62-B8BF-7DAA03252AD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33 717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65D78AB7-05F5-454C-8C82-239F870EC205}" type="parTrans" cxnId="{73CFE15D-653F-4650-9C04-8F61CE62CC8A}">
      <dgm:prSet/>
      <dgm:spPr/>
      <dgm:t>
        <a:bodyPr/>
        <a:lstStyle/>
        <a:p>
          <a:endParaRPr lang="ru-RU" sz="1100"/>
        </a:p>
      </dgm:t>
    </dgm:pt>
    <dgm:pt modelId="{338CB179-B1B8-4D5C-AA5A-AC55E30B7362}" type="sibTrans" cxnId="{73CFE15D-653F-4650-9C04-8F61CE62CC8A}">
      <dgm:prSet/>
      <dgm:spPr/>
      <dgm:t>
        <a:bodyPr/>
        <a:lstStyle/>
        <a:p>
          <a:endParaRPr lang="ru-RU" sz="1100"/>
        </a:p>
      </dgm:t>
    </dgm:pt>
    <dgm:pt modelId="{53BC1823-9A3D-40B6-B4DC-29A41BB5D43A}">
      <dgm:prSet custT="1"/>
      <dgm:spPr>
        <a:solidFill>
          <a:schemeClr val="accent3">
            <a:lumMod val="20000"/>
            <a:lumOff val="80000"/>
          </a:schemeClr>
        </a:solidFill>
        <a:effectLst>
          <a:glow>
            <a:schemeClr val="accent1">
              <a:alpha val="40000"/>
            </a:schemeClr>
          </a:glow>
          <a:softEdge rad="0"/>
        </a:effectLst>
      </dgm:spPr>
      <dgm:t>
        <a:bodyPr/>
        <a:lstStyle/>
        <a:p>
          <a:r>
            <a:rPr lang="ru-RU" sz="1600" b="1" dirty="0" smtClean="0"/>
            <a:t>105,0 %</a:t>
          </a:r>
        </a:p>
        <a:p>
          <a:r>
            <a:rPr lang="ru-RU" sz="1600" b="1" dirty="0" smtClean="0"/>
            <a:t>41 324 руб.</a:t>
          </a:r>
          <a:endParaRPr lang="ru-RU" sz="1600" b="1" dirty="0"/>
        </a:p>
      </dgm:t>
    </dgm:pt>
    <dgm:pt modelId="{A21DADA4-82A2-4196-9811-CAA3BC870EE1}" type="parTrans" cxnId="{E68914B5-22BD-4F16-9FF0-31932707B4D1}">
      <dgm:prSet/>
      <dgm:spPr/>
      <dgm:t>
        <a:bodyPr/>
        <a:lstStyle/>
        <a:p>
          <a:endParaRPr lang="ru-RU" sz="1100"/>
        </a:p>
      </dgm:t>
    </dgm:pt>
    <dgm:pt modelId="{16378660-C73F-4C82-A64B-3FD78F754DCC}" type="sibTrans" cxnId="{E68914B5-22BD-4F16-9FF0-31932707B4D1}">
      <dgm:prSet/>
      <dgm:spPr/>
      <dgm:t>
        <a:bodyPr/>
        <a:lstStyle/>
        <a:p>
          <a:endParaRPr lang="ru-RU" sz="1100"/>
        </a:p>
      </dgm:t>
    </dgm:pt>
    <dgm:pt modelId="{F149F380-295D-4267-8D94-487A3C0D54B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/>
            <a:t>104,8 %</a:t>
          </a:r>
        </a:p>
        <a:p>
          <a:r>
            <a:rPr lang="ru-RU" sz="1600" b="1" dirty="0" smtClean="0"/>
            <a:t>36 405 руб.</a:t>
          </a:r>
          <a:endParaRPr lang="ru-RU" sz="1600" b="1" dirty="0"/>
        </a:p>
      </dgm:t>
    </dgm:pt>
    <dgm:pt modelId="{1DB6131A-E7AF-4FF1-BD7E-2BCF5DEC5970}" type="parTrans" cxnId="{8C0D818C-0E0B-4C64-AC19-D1DA753D16BD}">
      <dgm:prSet/>
      <dgm:spPr/>
      <dgm:t>
        <a:bodyPr/>
        <a:lstStyle/>
        <a:p>
          <a:endParaRPr lang="ru-RU" sz="1100"/>
        </a:p>
      </dgm:t>
    </dgm:pt>
    <dgm:pt modelId="{02336508-1B59-4CB1-AED1-168423C781A1}" type="sibTrans" cxnId="{8C0D818C-0E0B-4C64-AC19-D1DA753D16BD}">
      <dgm:prSet/>
      <dgm:spPr/>
      <dgm:t>
        <a:bodyPr/>
        <a:lstStyle/>
        <a:p>
          <a:endParaRPr lang="ru-RU" sz="1100"/>
        </a:p>
      </dgm:t>
    </dgm:pt>
    <dgm:pt modelId="{572F209B-D944-44F6-884C-2C2ED4CE718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smtClean="0"/>
            <a:t>101,6%</a:t>
          </a:r>
          <a:endParaRPr lang="ru-RU" sz="1600" b="1" dirty="0" smtClean="0"/>
        </a:p>
        <a:p>
          <a:r>
            <a:rPr lang="ru-RU" sz="1600" b="1" dirty="0" smtClean="0"/>
            <a:t>38 881 руб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9CAAAEA0-C1E4-47D8-9D62-9978649C9AA2}" type="parTrans" cxnId="{325F0053-9713-42C5-BA82-A318714208BF}">
      <dgm:prSet/>
      <dgm:spPr/>
      <dgm:t>
        <a:bodyPr/>
        <a:lstStyle/>
        <a:p>
          <a:endParaRPr lang="ru-RU" sz="1100"/>
        </a:p>
      </dgm:t>
    </dgm:pt>
    <dgm:pt modelId="{4AF2D127-2C0E-4A1A-B64A-31A1B159B67D}" type="sibTrans" cxnId="{325F0053-9713-42C5-BA82-A318714208BF}">
      <dgm:prSet/>
      <dgm:spPr/>
      <dgm:t>
        <a:bodyPr/>
        <a:lstStyle/>
        <a:p>
          <a:endParaRPr lang="ru-RU" sz="1100"/>
        </a:p>
      </dgm:t>
    </dgm:pt>
    <dgm:pt modelId="{04A72008-67DF-488C-A07D-2CD709E904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/>
            <a:t>106,0 %</a:t>
          </a:r>
        </a:p>
        <a:p>
          <a:r>
            <a:rPr lang="ru-RU" sz="1600" b="1" dirty="0" smtClean="0"/>
            <a:t>35 744 руб.</a:t>
          </a:r>
          <a:endParaRPr lang="ru-RU" sz="1600" b="1" dirty="0"/>
        </a:p>
      </dgm:t>
    </dgm:pt>
    <dgm:pt modelId="{819B0737-2E56-43FB-A379-335BF9BAB843}" type="parTrans" cxnId="{00572825-A741-4323-B6B1-55D942424EE1}">
      <dgm:prSet/>
      <dgm:spPr/>
      <dgm:t>
        <a:bodyPr/>
        <a:lstStyle/>
        <a:p>
          <a:endParaRPr lang="ru-RU" sz="1100"/>
        </a:p>
      </dgm:t>
    </dgm:pt>
    <dgm:pt modelId="{8B6252C8-7358-476F-898E-EFF235F08998}" type="sibTrans" cxnId="{00572825-A741-4323-B6B1-55D942424EE1}">
      <dgm:prSet/>
      <dgm:spPr/>
      <dgm:t>
        <a:bodyPr/>
        <a:lstStyle/>
        <a:p>
          <a:endParaRPr lang="ru-RU" sz="1100"/>
        </a:p>
      </dgm:t>
    </dgm:pt>
    <dgm:pt modelId="{5AE4D799-D757-4880-A395-8DE3B05D1FC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/>
            <a:t>Педагоги дошкольного образования</a:t>
          </a:r>
          <a:endParaRPr lang="ru-RU" sz="1600" b="1" dirty="0"/>
        </a:p>
      </dgm:t>
    </dgm:pt>
    <dgm:pt modelId="{A053A53F-0D21-4946-9FB5-DC141290DCC4}" type="sibTrans" cxnId="{A0C4C723-5629-40B8-8C4B-4F7AC52F0740}">
      <dgm:prSet/>
      <dgm:spPr/>
      <dgm:t>
        <a:bodyPr/>
        <a:lstStyle/>
        <a:p>
          <a:endParaRPr lang="ru-RU" sz="1100"/>
        </a:p>
      </dgm:t>
    </dgm:pt>
    <dgm:pt modelId="{1D0E8EA7-2607-42E2-BCBE-D213DC066388}" type="parTrans" cxnId="{A0C4C723-5629-40B8-8C4B-4F7AC52F0740}">
      <dgm:prSet/>
      <dgm:spPr/>
      <dgm:t>
        <a:bodyPr/>
        <a:lstStyle/>
        <a:p>
          <a:endParaRPr lang="ru-RU" sz="1100"/>
        </a:p>
      </dgm:t>
    </dgm:pt>
    <dgm:pt modelId="{26AC0BC5-8FD9-4FFE-905A-CD890DDC9711}" type="pres">
      <dgm:prSet presAssocID="{83DEF3F7-42C1-42AB-97D3-FAEAFFAD36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7CEA6-BD7E-4415-9F6D-93BD52541D19}" type="pres">
      <dgm:prSet presAssocID="{467379CB-B728-4506-9D57-3AA621B2AA79}" presName="compNode" presStyleCnt="0"/>
      <dgm:spPr/>
    </dgm:pt>
    <dgm:pt modelId="{25743631-35FE-47A5-A188-20EAE011F3BA}" type="pres">
      <dgm:prSet presAssocID="{467379CB-B728-4506-9D57-3AA621B2AA79}" presName="aNode" presStyleLbl="bgShp" presStyleIdx="0" presStyleCnt="4" custScaleY="70606" custLinFactNeighborX="-43" custLinFactNeighborY="68"/>
      <dgm:spPr/>
      <dgm:t>
        <a:bodyPr/>
        <a:lstStyle/>
        <a:p>
          <a:endParaRPr lang="ru-RU"/>
        </a:p>
      </dgm:t>
    </dgm:pt>
    <dgm:pt modelId="{8AAA378E-8001-4FDC-A76A-D3764151D091}" type="pres">
      <dgm:prSet presAssocID="{467379CB-B728-4506-9D57-3AA621B2AA79}" presName="textNode" presStyleLbl="bgShp" presStyleIdx="0" presStyleCnt="4"/>
      <dgm:spPr/>
      <dgm:t>
        <a:bodyPr/>
        <a:lstStyle/>
        <a:p>
          <a:endParaRPr lang="ru-RU"/>
        </a:p>
      </dgm:t>
    </dgm:pt>
    <dgm:pt modelId="{E919F526-2A93-4AA7-9D39-A11571392EEE}" type="pres">
      <dgm:prSet presAssocID="{467379CB-B728-4506-9D57-3AA621B2AA79}" presName="compChildNode" presStyleCnt="0"/>
      <dgm:spPr/>
    </dgm:pt>
    <dgm:pt modelId="{5E2A3583-EE91-48E5-A186-6A15F9322B47}" type="pres">
      <dgm:prSet presAssocID="{467379CB-B728-4506-9D57-3AA621B2AA79}" presName="theInnerList" presStyleCnt="0"/>
      <dgm:spPr/>
    </dgm:pt>
    <dgm:pt modelId="{0971185C-44AB-4301-AD0F-113902A1F7BB}" type="pres">
      <dgm:prSet presAssocID="{53BC1823-9A3D-40B6-B4DC-29A41BB5D43A}" presName="childNode" presStyleLbl="node1" presStyleIdx="0" presStyleCnt="8" custScaleY="41007" custLinFactNeighborX="2720" custLinFactNeighborY="-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DE54-A547-4747-A7F6-E721F4EB63D2}" type="pres">
      <dgm:prSet presAssocID="{53BC1823-9A3D-40B6-B4DC-29A41BB5D43A}" presName="aSpace2" presStyleCnt="0"/>
      <dgm:spPr/>
    </dgm:pt>
    <dgm:pt modelId="{52590929-01F0-4C7F-9A9B-D5424F8C253D}" type="pres">
      <dgm:prSet presAssocID="{F8E15CFE-5A51-4ECC-8576-5F8D34F7ED46}" presName="childNode" presStyleLbl="node1" presStyleIdx="1" presStyleCnt="8" custScaleY="2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CEF6-2D02-4D47-BEBB-4EB964830AEA}" type="pres">
      <dgm:prSet presAssocID="{467379CB-B728-4506-9D57-3AA621B2AA79}" presName="aSpace" presStyleCnt="0"/>
      <dgm:spPr/>
    </dgm:pt>
    <dgm:pt modelId="{A38BE0C6-50ED-477E-B4F7-6CB743DE4FAC}" type="pres">
      <dgm:prSet presAssocID="{5AE4D799-D757-4880-A395-8DE3B05D1FCE}" presName="compNode" presStyleCnt="0"/>
      <dgm:spPr/>
    </dgm:pt>
    <dgm:pt modelId="{66B0A4EE-50C7-4455-8E94-DCB4DE0B97C7}" type="pres">
      <dgm:prSet presAssocID="{5AE4D799-D757-4880-A395-8DE3B05D1FCE}" presName="aNode" presStyleLbl="bgShp" presStyleIdx="1" presStyleCnt="4" custScaleY="71054" custLinFactNeighborX="-1648" custLinFactNeighborY="-986"/>
      <dgm:spPr/>
      <dgm:t>
        <a:bodyPr/>
        <a:lstStyle/>
        <a:p>
          <a:endParaRPr lang="ru-RU"/>
        </a:p>
      </dgm:t>
    </dgm:pt>
    <dgm:pt modelId="{5F8E949E-6662-452F-940A-AD84C1C0CDA8}" type="pres">
      <dgm:prSet presAssocID="{5AE4D799-D757-4880-A395-8DE3B05D1FCE}" presName="textNode" presStyleLbl="bgShp" presStyleIdx="1" presStyleCnt="4"/>
      <dgm:spPr/>
      <dgm:t>
        <a:bodyPr/>
        <a:lstStyle/>
        <a:p>
          <a:endParaRPr lang="ru-RU"/>
        </a:p>
      </dgm:t>
    </dgm:pt>
    <dgm:pt modelId="{1260B967-4464-4109-A216-8F86E4D4E5EA}" type="pres">
      <dgm:prSet presAssocID="{5AE4D799-D757-4880-A395-8DE3B05D1FCE}" presName="compChildNode" presStyleCnt="0"/>
      <dgm:spPr/>
    </dgm:pt>
    <dgm:pt modelId="{EADB76E8-0BDB-4F34-ABED-48824442F5E7}" type="pres">
      <dgm:prSet presAssocID="{5AE4D799-D757-4880-A395-8DE3B05D1FCE}" presName="theInnerList" presStyleCnt="0"/>
      <dgm:spPr/>
    </dgm:pt>
    <dgm:pt modelId="{793C0705-5382-4EF8-BEA0-F4B9BABF88CB}" type="pres">
      <dgm:prSet presAssocID="{F149F380-295D-4267-8D94-487A3C0D54BC}" presName="childNode" presStyleLbl="node1" presStyleIdx="2" presStyleCnt="8" custScaleY="37016" custLinFactNeighborX="713" custLinFactNeighborY="-2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AB51F-9756-4140-9D3F-30AACB851036}" type="pres">
      <dgm:prSet presAssocID="{F149F380-295D-4267-8D94-487A3C0D54BC}" presName="aSpace2" presStyleCnt="0"/>
      <dgm:spPr/>
    </dgm:pt>
    <dgm:pt modelId="{6AE18252-EC2D-45E1-A455-FBF5EFB276F6}" type="pres">
      <dgm:prSet presAssocID="{CFE6CAE4-CD12-445B-99AA-09D65F110E08}" presName="childNode" presStyleLbl="node1" presStyleIdx="3" presStyleCnt="8" custScaleY="2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814AC-443C-4322-B853-92EC0CEAD0B0}" type="pres">
      <dgm:prSet presAssocID="{5AE4D799-D757-4880-A395-8DE3B05D1FCE}" presName="aSpace" presStyleCnt="0"/>
      <dgm:spPr/>
    </dgm:pt>
    <dgm:pt modelId="{3A125812-CBAE-492D-9DA7-A874214F1494}" type="pres">
      <dgm:prSet presAssocID="{CCB21898-EF02-4D5C-AC41-92E973B3F58B}" presName="compNode" presStyleCnt="0"/>
      <dgm:spPr/>
    </dgm:pt>
    <dgm:pt modelId="{73C0176E-7D6D-4EB7-821F-112BC9212A10}" type="pres">
      <dgm:prSet presAssocID="{CCB21898-EF02-4D5C-AC41-92E973B3F58B}" presName="aNode" presStyleLbl="bgShp" presStyleIdx="2" presStyleCnt="4" custScaleX="120783" custScaleY="70413" custLinFactNeighborX="819" custLinFactNeighborY="-1883"/>
      <dgm:spPr/>
      <dgm:t>
        <a:bodyPr/>
        <a:lstStyle/>
        <a:p>
          <a:endParaRPr lang="ru-RU"/>
        </a:p>
      </dgm:t>
    </dgm:pt>
    <dgm:pt modelId="{698BE7C6-B0A9-4484-B5D7-CA5297F3BBF5}" type="pres">
      <dgm:prSet presAssocID="{CCB21898-EF02-4D5C-AC41-92E973B3F58B}" presName="textNode" presStyleLbl="bgShp" presStyleIdx="2" presStyleCnt="4"/>
      <dgm:spPr/>
      <dgm:t>
        <a:bodyPr/>
        <a:lstStyle/>
        <a:p>
          <a:endParaRPr lang="ru-RU"/>
        </a:p>
      </dgm:t>
    </dgm:pt>
    <dgm:pt modelId="{1EAC927F-0DAA-4E96-AE33-BBA5ADE87ED3}" type="pres">
      <dgm:prSet presAssocID="{CCB21898-EF02-4D5C-AC41-92E973B3F58B}" presName="compChildNode" presStyleCnt="0"/>
      <dgm:spPr/>
    </dgm:pt>
    <dgm:pt modelId="{33FB9F47-CE41-45D3-8DE1-1B6E31E64D20}" type="pres">
      <dgm:prSet presAssocID="{CCB21898-EF02-4D5C-AC41-92E973B3F58B}" presName="theInnerList" presStyleCnt="0"/>
      <dgm:spPr/>
    </dgm:pt>
    <dgm:pt modelId="{8598F4FE-10F4-4E54-BC12-A19801251A4D}" type="pres">
      <dgm:prSet presAssocID="{572F209B-D944-44F6-884C-2C2ED4CE718E}" presName="childNode" presStyleLbl="node1" presStyleIdx="4" presStyleCnt="8" custAng="10800000" custFlipVert="1" custScaleX="96548" custScaleY="38137" custLinFactNeighborX="1850" custLinFactNeighborY="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8009A-99DB-4B83-99B8-399CE6160DBE}" type="pres">
      <dgm:prSet presAssocID="{572F209B-D944-44F6-884C-2C2ED4CE718E}" presName="aSpace2" presStyleCnt="0"/>
      <dgm:spPr/>
    </dgm:pt>
    <dgm:pt modelId="{B91A0C16-7D88-46CC-8623-7855C1900380}" type="pres">
      <dgm:prSet presAssocID="{C303E8B5-E95D-4523-AC40-35CD289C5DAF}" presName="childNode" presStyleLbl="node1" presStyleIdx="5" presStyleCnt="8" custScaleY="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0D1A-2B13-4CCE-A989-1D455CD0AFBD}" type="pres">
      <dgm:prSet presAssocID="{CCB21898-EF02-4D5C-AC41-92E973B3F58B}" presName="aSpace" presStyleCnt="0"/>
      <dgm:spPr/>
    </dgm:pt>
    <dgm:pt modelId="{635C9379-6163-44AA-883F-97E62F907672}" type="pres">
      <dgm:prSet presAssocID="{2BC27617-8079-48C8-BAD0-1F2A183F5334}" presName="compNode" presStyleCnt="0"/>
      <dgm:spPr/>
    </dgm:pt>
    <dgm:pt modelId="{34A6229F-3588-4558-AF6F-BF92E6D47CB5}" type="pres">
      <dgm:prSet presAssocID="{2BC27617-8079-48C8-BAD0-1F2A183F5334}" presName="aNode" presStyleLbl="bgShp" presStyleIdx="3" presStyleCnt="4" custScaleY="67953" custLinFactNeighborX="82" custLinFactNeighborY="-2202"/>
      <dgm:spPr/>
      <dgm:t>
        <a:bodyPr/>
        <a:lstStyle/>
        <a:p>
          <a:endParaRPr lang="ru-RU"/>
        </a:p>
      </dgm:t>
    </dgm:pt>
    <dgm:pt modelId="{B11919BE-40B9-48C3-A89D-30B34EA87A9E}" type="pres">
      <dgm:prSet presAssocID="{2BC27617-8079-48C8-BAD0-1F2A183F5334}" presName="textNode" presStyleLbl="bgShp" presStyleIdx="3" presStyleCnt="4"/>
      <dgm:spPr/>
      <dgm:t>
        <a:bodyPr/>
        <a:lstStyle/>
        <a:p>
          <a:endParaRPr lang="ru-RU"/>
        </a:p>
      </dgm:t>
    </dgm:pt>
    <dgm:pt modelId="{F2D4CB89-55D7-4A06-B2B6-018606A309AF}" type="pres">
      <dgm:prSet presAssocID="{2BC27617-8079-48C8-BAD0-1F2A183F5334}" presName="compChildNode" presStyleCnt="0"/>
      <dgm:spPr/>
    </dgm:pt>
    <dgm:pt modelId="{5CDEBEFE-9375-4C01-BFD0-07CDF819FC55}" type="pres">
      <dgm:prSet presAssocID="{2BC27617-8079-48C8-BAD0-1F2A183F5334}" presName="theInnerList" presStyleCnt="0"/>
      <dgm:spPr/>
    </dgm:pt>
    <dgm:pt modelId="{A70C00E6-24FA-4F43-B69A-0E34946208AD}" type="pres">
      <dgm:prSet presAssocID="{04A72008-67DF-488C-A07D-2CD709E9042F}" presName="childNode" presStyleLbl="node1" presStyleIdx="6" presStyleCnt="8" custScaleX="103245" custScaleY="35725" custLinFactNeighborX="-24" custLinFactNeighborY="1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D70E0-4A73-4A7D-847F-0A7D93A02A74}" type="pres">
      <dgm:prSet presAssocID="{04A72008-67DF-488C-A07D-2CD709E9042F}" presName="aSpace2" presStyleCnt="0"/>
      <dgm:spPr/>
    </dgm:pt>
    <dgm:pt modelId="{EBD19780-067C-45B1-9E1D-F29498BBE35E}" type="pres">
      <dgm:prSet presAssocID="{BF76B1C8-E821-4F62-B8BF-7DAA03252AD1}" presName="childNode" presStyleLbl="node1" presStyleIdx="7" presStyleCnt="8" custScaleX="114725" custScaleY="2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4C723-5629-40B8-8C4B-4F7AC52F0740}" srcId="{83DEF3F7-42C1-42AB-97D3-FAEAFFAD36F4}" destId="{5AE4D799-D757-4880-A395-8DE3B05D1FCE}" srcOrd="1" destOrd="0" parTransId="{1D0E8EA7-2607-42E2-BCBE-D213DC066388}" sibTransId="{A053A53F-0D21-4946-9FB5-DC141290DCC4}"/>
    <dgm:cxn modelId="{8C0D818C-0E0B-4C64-AC19-D1DA753D16BD}" srcId="{5AE4D799-D757-4880-A395-8DE3B05D1FCE}" destId="{F149F380-295D-4267-8D94-487A3C0D54BC}" srcOrd="0" destOrd="0" parTransId="{1DB6131A-E7AF-4FF1-BD7E-2BCF5DEC5970}" sibTransId="{02336508-1B59-4CB1-AED1-168423C781A1}"/>
    <dgm:cxn modelId="{325F0053-9713-42C5-BA82-A318714208BF}" srcId="{CCB21898-EF02-4D5C-AC41-92E973B3F58B}" destId="{572F209B-D944-44F6-884C-2C2ED4CE718E}" srcOrd="0" destOrd="0" parTransId="{9CAAAEA0-C1E4-47D8-9D62-9978649C9AA2}" sibTransId="{4AF2D127-2C0E-4A1A-B64A-31A1B159B67D}"/>
    <dgm:cxn modelId="{EA891755-A237-4E63-A8BA-F4235DDF0F06}" srcId="{CCB21898-EF02-4D5C-AC41-92E973B3F58B}" destId="{C303E8B5-E95D-4523-AC40-35CD289C5DAF}" srcOrd="1" destOrd="0" parTransId="{C2F13E5D-4741-4F0B-A15C-43767F2C2170}" sibTransId="{67A52D75-C6E1-4852-A271-722DCF04C88C}"/>
    <dgm:cxn modelId="{9D92D606-1273-4976-98DD-CB0B6B093C04}" srcId="{83DEF3F7-42C1-42AB-97D3-FAEAFFAD36F4}" destId="{CCB21898-EF02-4D5C-AC41-92E973B3F58B}" srcOrd="2" destOrd="0" parTransId="{55270623-8CB6-4857-9FA5-1D63461858D5}" sibTransId="{813E2555-563E-41D1-A798-CA7774A3350E}"/>
    <dgm:cxn modelId="{CDA78D58-A373-4A87-8A63-650D227E3733}" type="presOf" srcId="{BF76B1C8-E821-4F62-B8BF-7DAA03252AD1}" destId="{EBD19780-067C-45B1-9E1D-F29498BBE35E}" srcOrd="0" destOrd="0" presId="urn:microsoft.com/office/officeart/2005/8/layout/lProcess2"/>
    <dgm:cxn modelId="{6AFEFCE7-0590-41B9-B082-3A88D8DDA05D}" srcId="{83DEF3F7-42C1-42AB-97D3-FAEAFFAD36F4}" destId="{467379CB-B728-4506-9D57-3AA621B2AA79}" srcOrd="0" destOrd="0" parTransId="{21D3FD75-E4EC-48C3-8CFA-123DAEB17609}" sibTransId="{D73D6658-7947-4A77-B2AF-ACBD8559EBE9}"/>
    <dgm:cxn modelId="{F8A49404-767D-48F8-A6B0-F91399CE8D5A}" type="presOf" srcId="{F149F380-295D-4267-8D94-487A3C0D54BC}" destId="{793C0705-5382-4EF8-BEA0-F4B9BABF88CB}" srcOrd="0" destOrd="0" presId="urn:microsoft.com/office/officeart/2005/8/layout/lProcess2"/>
    <dgm:cxn modelId="{4D3BFC9D-5BE8-4B8F-ABA9-C2A8F2267337}" srcId="{467379CB-B728-4506-9D57-3AA621B2AA79}" destId="{F8E15CFE-5A51-4ECC-8576-5F8D34F7ED46}" srcOrd="1" destOrd="0" parTransId="{79B89783-2070-4AEF-B673-AFE491D0C998}" sibTransId="{A63D3206-3195-4376-9285-0C8116D17983}"/>
    <dgm:cxn modelId="{5A352621-36D9-44AA-8268-A6F1D41FD573}" type="presOf" srcId="{CFE6CAE4-CD12-445B-99AA-09D65F110E08}" destId="{6AE18252-EC2D-45E1-A455-FBF5EFB276F6}" srcOrd="0" destOrd="0" presId="urn:microsoft.com/office/officeart/2005/8/layout/lProcess2"/>
    <dgm:cxn modelId="{0E3340CE-2386-48B2-9A0E-ACB7C5B73A20}" type="presOf" srcId="{53BC1823-9A3D-40B6-B4DC-29A41BB5D43A}" destId="{0971185C-44AB-4301-AD0F-113902A1F7BB}" srcOrd="0" destOrd="0" presId="urn:microsoft.com/office/officeart/2005/8/layout/lProcess2"/>
    <dgm:cxn modelId="{4971A119-B97C-4B96-89C1-C97DB81D321E}" type="presOf" srcId="{2BC27617-8079-48C8-BAD0-1F2A183F5334}" destId="{B11919BE-40B9-48C3-A89D-30B34EA87A9E}" srcOrd="1" destOrd="0" presId="urn:microsoft.com/office/officeart/2005/8/layout/lProcess2"/>
    <dgm:cxn modelId="{73CFE15D-653F-4650-9C04-8F61CE62CC8A}" srcId="{2BC27617-8079-48C8-BAD0-1F2A183F5334}" destId="{BF76B1C8-E821-4F62-B8BF-7DAA03252AD1}" srcOrd="1" destOrd="0" parTransId="{65D78AB7-05F5-454C-8C82-239F870EC205}" sibTransId="{338CB179-B1B8-4D5C-AA5A-AC55E30B7362}"/>
    <dgm:cxn modelId="{854DB156-26B0-43E7-8241-7B5EC565D9BC}" type="presOf" srcId="{CCB21898-EF02-4D5C-AC41-92E973B3F58B}" destId="{73C0176E-7D6D-4EB7-821F-112BC9212A10}" srcOrd="0" destOrd="0" presId="urn:microsoft.com/office/officeart/2005/8/layout/lProcess2"/>
    <dgm:cxn modelId="{64EF0688-A486-4EDF-9856-E34BBC27CBA5}" type="presOf" srcId="{2BC27617-8079-48C8-BAD0-1F2A183F5334}" destId="{34A6229F-3588-4558-AF6F-BF92E6D47CB5}" srcOrd="0" destOrd="0" presId="urn:microsoft.com/office/officeart/2005/8/layout/lProcess2"/>
    <dgm:cxn modelId="{E68914B5-22BD-4F16-9FF0-31932707B4D1}" srcId="{467379CB-B728-4506-9D57-3AA621B2AA79}" destId="{53BC1823-9A3D-40B6-B4DC-29A41BB5D43A}" srcOrd="0" destOrd="0" parTransId="{A21DADA4-82A2-4196-9811-CAA3BC870EE1}" sibTransId="{16378660-C73F-4C82-A64B-3FD78F754DCC}"/>
    <dgm:cxn modelId="{00572825-A741-4323-B6B1-55D942424EE1}" srcId="{2BC27617-8079-48C8-BAD0-1F2A183F5334}" destId="{04A72008-67DF-488C-A07D-2CD709E9042F}" srcOrd="0" destOrd="0" parTransId="{819B0737-2E56-43FB-A379-335BF9BAB843}" sibTransId="{8B6252C8-7358-476F-898E-EFF235F08998}"/>
    <dgm:cxn modelId="{BAFA10E8-863F-44EB-A7BA-30B3079E517C}" type="presOf" srcId="{5AE4D799-D757-4880-A395-8DE3B05D1FCE}" destId="{5F8E949E-6662-452F-940A-AD84C1C0CDA8}" srcOrd="1" destOrd="0" presId="urn:microsoft.com/office/officeart/2005/8/layout/lProcess2"/>
    <dgm:cxn modelId="{60DA022E-0AA0-48BC-9910-CA7946695AE0}" type="presOf" srcId="{CCB21898-EF02-4D5C-AC41-92E973B3F58B}" destId="{698BE7C6-B0A9-4484-B5D7-CA5297F3BBF5}" srcOrd="1" destOrd="0" presId="urn:microsoft.com/office/officeart/2005/8/layout/lProcess2"/>
    <dgm:cxn modelId="{182EB1C7-FFE1-4811-B1A9-94B5EDECCE32}" type="presOf" srcId="{572F209B-D944-44F6-884C-2C2ED4CE718E}" destId="{8598F4FE-10F4-4E54-BC12-A19801251A4D}" srcOrd="0" destOrd="0" presId="urn:microsoft.com/office/officeart/2005/8/layout/lProcess2"/>
    <dgm:cxn modelId="{DCAF5BEC-7DEC-4F12-A2B0-A731FA14643D}" srcId="{83DEF3F7-42C1-42AB-97D3-FAEAFFAD36F4}" destId="{2BC27617-8079-48C8-BAD0-1F2A183F5334}" srcOrd="3" destOrd="0" parTransId="{D7760CAB-7E07-4693-BF64-FE8A0C7FB4C7}" sibTransId="{C9D6C907-23B5-4819-8A3E-63AA881D8262}"/>
    <dgm:cxn modelId="{8B3BB351-684F-4F35-9675-9838966DBC9B}" type="presOf" srcId="{C303E8B5-E95D-4523-AC40-35CD289C5DAF}" destId="{B91A0C16-7D88-46CC-8623-7855C1900380}" srcOrd="0" destOrd="0" presId="urn:microsoft.com/office/officeart/2005/8/layout/lProcess2"/>
    <dgm:cxn modelId="{7BD89F7A-6E0B-47DE-9390-779F5171EC98}" type="presOf" srcId="{467379CB-B728-4506-9D57-3AA621B2AA79}" destId="{25743631-35FE-47A5-A188-20EAE011F3BA}" srcOrd="0" destOrd="0" presId="urn:microsoft.com/office/officeart/2005/8/layout/lProcess2"/>
    <dgm:cxn modelId="{624E487F-8097-4253-9482-C409427CD1A6}" srcId="{5AE4D799-D757-4880-A395-8DE3B05D1FCE}" destId="{CFE6CAE4-CD12-445B-99AA-09D65F110E08}" srcOrd="1" destOrd="0" parTransId="{48D99921-5467-4A7C-8BAE-BE990CFF571F}" sibTransId="{F0149AFB-D119-4FAF-B2A6-3F1D5C9BF1B7}"/>
    <dgm:cxn modelId="{58D1B63C-50F0-44E6-A3B3-D6DF7E40811F}" type="presOf" srcId="{F8E15CFE-5A51-4ECC-8576-5F8D34F7ED46}" destId="{52590929-01F0-4C7F-9A9B-D5424F8C253D}" srcOrd="0" destOrd="0" presId="urn:microsoft.com/office/officeart/2005/8/layout/lProcess2"/>
    <dgm:cxn modelId="{5A0A04F7-9F9C-41E2-80E7-654417B75C6A}" type="presOf" srcId="{467379CB-B728-4506-9D57-3AA621B2AA79}" destId="{8AAA378E-8001-4FDC-A76A-D3764151D091}" srcOrd="1" destOrd="0" presId="urn:microsoft.com/office/officeart/2005/8/layout/lProcess2"/>
    <dgm:cxn modelId="{906FB8DF-1B51-499E-8EFE-4C5C90A8A7F8}" type="presOf" srcId="{83DEF3F7-42C1-42AB-97D3-FAEAFFAD36F4}" destId="{26AC0BC5-8FD9-4FFE-905A-CD890DDC9711}" srcOrd="0" destOrd="0" presId="urn:microsoft.com/office/officeart/2005/8/layout/lProcess2"/>
    <dgm:cxn modelId="{B7941995-FA56-4F2C-AFD4-4A85660E078F}" type="presOf" srcId="{5AE4D799-D757-4880-A395-8DE3B05D1FCE}" destId="{66B0A4EE-50C7-4455-8E94-DCB4DE0B97C7}" srcOrd="0" destOrd="0" presId="urn:microsoft.com/office/officeart/2005/8/layout/lProcess2"/>
    <dgm:cxn modelId="{57C9B3D6-0E60-4E4F-93E2-D49CF809CE98}" type="presOf" srcId="{04A72008-67DF-488C-A07D-2CD709E9042F}" destId="{A70C00E6-24FA-4F43-B69A-0E34946208AD}" srcOrd="0" destOrd="0" presId="urn:microsoft.com/office/officeart/2005/8/layout/lProcess2"/>
    <dgm:cxn modelId="{5826A55B-A8DC-468E-81AC-956BA13FB2D7}" type="presParOf" srcId="{26AC0BC5-8FD9-4FFE-905A-CD890DDC9711}" destId="{C917CEA6-BD7E-4415-9F6D-93BD52541D19}" srcOrd="0" destOrd="0" presId="urn:microsoft.com/office/officeart/2005/8/layout/lProcess2"/>
    <dgm:cxn modelId="{F94DA974-AEC7-423F-8FDF-CEE043B2C6A7}" type="presParOf" srcId="{C917CEA6-BD7E-4415-9F6D-93BD52541D19}" destId="{25743631-35FE-47A5-A188-20EAE011F3BA}" srcOrd="0" destOrd="0" presId="urn:microsoft.com/office/officeart/2005/8/layout/lProcess2"/>
    <dgm:cxn modelId="{7426E78B-E40A-4E29-A1C0-350D1700B6F7}" type="presParOf" srcId="{C917CEA6-BD7E-4415-9F6D-93BD52541D19}" destId="{8AAA378E-8001-4FDC-A76A-D3764151D091}" srcOrd="1" destOrd="0" presId="urn:microsoft.com/office/officeart/2005/8/layout/lProcess2"/>
    <dgm:cxn modelId="{60D3E23C-E30A-451A-8C64-4D46F1F40649}" type="presParOf" srcId="{C917CEA6-BD7E-4415-9F6D-93BD52541D19}" destId="{E919F526-2A93-4AA7-9D39-A11571392EEE}" srcOrd="2" destOrd="0" presId="urn:microsoft.com/office/officeart/2005/8/layout/lProcess2"/>
    <dgm:cxn modelId="{36DEA54E-7EF7-460C-99A9-63CF9A2EDE4B}" type="presParOf" srcId="{E919F526-2A93-4AA7-9D39-A11571392EEE}" destId="{5E2A3583-EE91-48E5-A186-6A15F9322B47}" srcOrd="0" destOrd="0" presId="urn:microsoft.com/office/officeart/2005/8/layout/lProcess2"/>
    <dgm:cxn modelId="{9F7A1250-428F-450F-8219-80405260971B}" type="presParOf" srcId="{5E2A3583-EE91-48E5-A186-6A15F9322B47}" destId="{0971185C-44AB-4301-AD0F-113902A1F7BB}" srcOrd="0" destOrd="0" presId="urn:microsoft.com/office/officeart/2005/8/layout/lProcess2"/>
    <dgm:cxn modelId="{C17EA5C0-E593-4C65-A714-3935E1860D5D}" type="presParOf" srcId="{5E2A3583-EE91-48E5-A186-6A15F9322B47}" destId="{1325DE54-A547-4747-A7F6-E721F4EB63D2}" srcOrd="1" destOrd="0" presId="urn:microsoft.com/office/officeart/2005/8/layout/lProcess2"/>
    <dgm:cxn modelId="{2E846DFF-934A-46C8-A121-769704B50B2E}" type="presParOf" srcId="{5E2A3583-EE91-48E5-A186-6A15F9322B47}" destId="{52590929-01F0-4C7F-9A9B-D5424F8C253D}" srcOrd="2" destOrd="0" presId="urn:microsoft.com/office/officeart/2005/8/layout/lProcess2"/>
    <dgm:cxn modelId="{4B662D41-D560-4B2A-BEFB-1FC38A0A912C}" type="presParOf" srcId="{26AC0BC5-8FD9-4FFE-905A-CD890DDC9711}" destId="{0F33CEF6-2D02-4D47-BEBB-4EB964830AEA}" srcOrd="1" destOrd="0" presId="urn:microsoft.com/office/officeart/2005/8/layout/lProcess2"/>
    <dgm:cxn modelId="{91750AC1-BDA9-425D-9186-9C99E3439EE4}" type="presParOf" srcId="{26AC0BC5-8FD9-4FFE-905A-CD890DDC9711}" destId="{A38BE0C6-50ED-477E-B4F7-6CB743DE4FAC}" srcOrd="2" destOrd="0" presId="urn:microsoft.com/office/officeart/2005/8/layout/lProcess2"/>
    <dgm:cxn modelId="{76DD5100-C0C1-4FCF-AC7C-AB5CD29E3644}" type="presParOf" srcId="{A38BE0C6-50ED-477E-B4F7-6CB743DE4FAC}" destId="{66B0A4EE-50C7-4455-8E94-DCB4DE0B97C7}" srcOrd="0" destOrd="0" presId="urn:microsoft.com/office/officeart/2005/8/layout/lProcess2"/>
    <dgm:cxn modelId="{16BD1413-B680-4B68-96DA-15F02FAA5F85}" type="presParOf" srcId="{A38BE0C6-50ED-477E-B4F7-6CB743DE4FAC}" destId="{5F8E949E-6662-452F-940A-AD84C1C0CDA8}" srcOrd="1" destOrd="0" presId="urn:microsoft.com/office/officeart/2005/8/layout/lProcess2"/>
    <dgm:cxn modelId="{6F966093-5D8B-40DD-B34D-D95BFB37E697}" type="presParOf" srcId="{A38BE0C6-50ED-477E-B4F7-6CB743DE4FAC}" destId="{1260B967-4464-4109-A216-8F86E4D4E5EA}" srcOrd="2" destOrd="0" presId="urn:microsoft.com/office/officeart/2005/8/layout/lProcess2"/>
    <dgm:cxn modelId="{9CC3FEDA-B68D-4913-B93B-14B477DDD74C}" type="presParOf" srcId="{1260B967-4464-4109-A216-8F86E4D4E5EA}" destId="{EADB76E8-0BDB-4F34-ABED-48824442F5E7}" srcOrd="0" destOrd="0" presId="urn:microsoft.com/office/officeart/2005/8/layout/lProcess2"/>
    <dgm:cxn modelId="{79E6D128-B38A-4ACA-811C-C09CB06CCCCF}" type="presParOf" srcId="{EADB76E8-0BDB-4F34-ABED-48824442F5E7}" destId="{793C0705-5382-4EF8-BEA0-F4B9BABF88CB}" srcOrd="0" destOrd="0" presId="urn:microsoft.com/office/officeart/2005/8/layout/lProcess2"/>
    <dgm:cxn modelId="{08A15795-5BC2-4360-809F-6AABC25A36CC}" type="presParOf" srcId="{EADB76E8-0BDB-4F34-ABED-48824442F5E7}" destId="{BA9AB51F-9756-4140-9D3F-30AACB851036}" srcOrd="1" destOrd="0" presId="urn:microsoft.com/office/officeart/2005/8/layout/lProcess2"/>
    <dgm:cxn modelId="{0DBC0038-1F61-48FC-8FAE-85960D439975}" type="presParOf" srcId="{EADB76E8-0BDB-4F34-ABED-48824442F5E7}" destId="{6AE18252-EC2D-45E1-A455-FBF5EFB276F6}" srcOrd="2" destOrd="0" presId="urn:microsoft.com/office/officeart/2005/8/layout/lProcess2"/>
    <dgm:cxn modelId="{D13DAF22-F6B5-4542-B5ED-95DC3976F723}" type="presParOf" srcId="{26AC0BC5-8FD9-4FFE-905A-CD890DDC9711}" destId="{AC0814AC-443C-4322-B853-92EC0CEAD0B0}" srcOrd="3" destOrd="0" presId="urn:microsoft.com/office/officeart/2005/8/layout/lProcess2"/>
    <dgm:cxn modelId="{E942D2BE-AA33-40AA-8D31-FADA183A3235}" type="presParOf" srcId="{26AC0BC5-8FD9-4FFE-905A-CD890DDC9711}" destId="{3A125812-CBAE-492D-9DA7-A874214F1494}" srcOrd="4" destOrd="0" presId="urn:microsoft.com/office/officeart/2005/8/layout/lProcess2"/>
    <dgm:cxn modelId="{D3742F51-4370-42B3-9E34-A4D210B88119}" type="presParOf" srcId="{3A125812-CBAE-492D-9DA7-A874214F1494}" destId="{73C0176E-7D6D-4EB7-821F-112BC9212A10}" srcOrd="0" destOrd="0" presId="urn:microsoft.com/office/officeart/2005/8/layout/lProcess2"/>
    <dgm:cxn modelId="{44D25AC5-A791-4DD2-8653-781AF08EB34C}" type="presParOf" srcId="{3A125812-CBAE-492D-9DA7-A874214F1494}" destId="{698BE7C6-B0A9-4484-B5D7-CA5297F3BBF5}" srcOrd="1" destOrd="0" presId="urn:microsoft.com/office/officeart/2005/8/layout/lProcess2"/>
    <dgm:cxn modelId="{E0AB4E25-7179-4153-AA9C-48AD808847BE}" type="presParOf" srcId="{3A125812-CBAE-492D-9DA7-A874214F1494}" destId="{1EAC927F-0DAA-4E96-AE33-BBA5ADE87ED3}" srcOrd="2" destOrd="0" presId="urn:microsoft.com/office/officeart/2005/8/layout/lProcess2"/>
    <dgm:cxn modelId="{0E3689B2-9D54-41E2-884B-18F65C126528}" type="presParOf" srcId="{1EAC927F-0DAA-4E96-AE33-BBA5ADE87ED3}" destId="{33FB9F47-CE41-45D3-8DE1-1B6E31E64D20}" srcOrd="0" destOrd="0" presId="urn:microsoft.com/office/officeart/2005/8/layout/lProcess2"/>
    <dgm:cxn modelId="{DD768DD8-6BFA-4A0C-A426-E95612F0DAE7}" type="presParOf" srcId="{33FB9F47-CE41-45D3-8DE1-1B6E31E64D20}" destId="{8598F4FE-10F4-4E54-BC12-A19801251A4D}" srcOrd="0" destOrd="0" presId="urn:microsoft.com/office/officeart/2005/8/layout/lProcess2"/>
    <dgm:cxn modelId="{9C254CEF-C21F-4CB3-AE9B-5228B8CDE1E6}" type="presParOf" srcId="{33FB9F47-CE41-45D3-8DE1-1B6E31E64D20}" destId="{6888009A-99DB-4B83-99B8-399CE6160DBE}" srcOrd="1" destOrd="0" presId="urn:microsoft.com/office/officeart/2005/8/layout/lProcess2"/>
    <dgm:cxn modelId="{13566643-4FFC-4F19-951E-78E641C3188F}" type="presParOf" srcId="{33FB9F47-CE41-45D3-8DE1-1B6E31E64D20}" destId="{B91A0C16-7D88-46CC-8623-7855C1900380}" srcOrd="2" destOrd="0" presId="urn:microsoft.com/office/officeart/2005/8/layout/lProcess2"/>
    <dgm:cxn modelId="{39ED820C-886F-4A53-B330-51A014411201}" type="presParOf" srcId="{26AC0BC5-8FD9-4FFE-905A-CD890DDC9711}" destId="{C9340D1A-2B13-4CCE-A989-1D455CD0AFBD}" srcOrd="5" destOrd="0" presId="urn:microsoft.com/office/officeart/2005/8/layout/lProcess2"/>
    <dgm:cxn modelId="{70BBA597-A1BF-4314-A1F9-8374E85175D4}" type="presParOf" srcId="{26AC0BC5-8FD9-4FFE-905A-CD890DDC9711}" destId="{635C9379-6163-44AA-883F-97E62F907672}" srcOrd="6" destOrd="0" presId="urn:microsoft.com/office/officeart/2005/8/layout/lProcess2"/>
    <dgm:cxn modelId="{906C30F1-C952-4DFC-BEED-0D8C1B5873D1}" type="presParOf" srcId="{635C9379-6163-44AA-883F-97E62F907672}" destId="{34A6229F-3588-4558-AF6F-BF92E6D47CB5}" srcOrd="0" destOrd="0" presId="urn:microsoft.com/office/officeart/2005/8/layout/lProcess2"/>
    <dgm:cxn modelId="{5749C1C4-5ED3-496B-9ABA-400AFC10C4EC}" type="presParOf" srcId="{635C9379-6163-44AA-883F-97E62F907672}" destId="{B11919BE-40B9-48C3-A89D-30B34EA87A9E}" srcOrd="1" destOrd="0" presId="urn:microsoft.com/office/officeart/2005/8/layout/lProcess2"/>
    <dgm:cxn modelId="{73A229EE-AD6D-42B1-BDF0-90FA5C687D14}" type="presParOf" srcId="{635C9379-6163-44AA-883F-97E62F907672}" destId="{F2D4CB89-55D7-4A06-B2B6-018606A309AF}" srcOrd="2" destOrd="0" presId="urn:microsoft.com/office/officeart/2005/8/layout/lProcess2"/>
    <dgm:cxn modelId="{A5CFB9FF-E403-4859-AC44-9B04CF5AF93D}" type="presParOf" srcId="{F2D4CB89-55D7-4A06-B2B6-018606A309AF}" destId="{5CDEBEFE-9375-4C01-BFD0-07CDF819FC55}" srcOrd="0" destOrd="0" presId="urn:microsoft.com/office/officeart/2005/8/layout/lProcess2"/>
    <dgm:cxn modelId="{B893585A-F6BA-4B12-A997-E210CA8B2182}" type="presParOf" srcId="{5CDEBEFE-9375-4C01-BFD0-07CDF819FC55}" destId="{A70C00E6-24FA-4F43-B69A-0E34946208AD}" srcOrd="0" destOrd="0" presId="urn:microsoft.com/office/officeart/2005/8/layout/lProcess2"/>
    <dgm:cxn modelId="{0FBF6A50-0BAF-4B2A-9066-E1019101CA93}" type="presParOf" srcId="{5CDEBEFE-9375-4C01-BFD0-07CDF819FC55}" destId="{087D70E0-4A73-4A7D-847F-0A7D93A02A74}" srcOrd="1" destOrd="0" presId="urn:microsoft.com/office/officeart/2005/8/layout/lProcess2"/>
    <dgm:cxn modelId="{602FB49C-534D-49CC-BFF5-E04D8F328B85}" type="presParOf" srcId="{5CDEBEFE-9375-4C01-BFD0-07CDF819FC55}" destId="{EBD19780-067C-45B1-9E1D-F29498BBE35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2BE3-C324-4301-A3EA-62E336A6FDDF}">
      <dsp:nvSpPr>
        <dsp:cNvPr id="0" name=""/>
        <dsp:cNvSpPr/>
      </dsp:nvSpPr>
      <dsp:spPr>
        <a:xfrm>
          <a:off x="239520" y="0"/>
          <a:ext cx="7945894" cy="145816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представлен во исполнение: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228" y="42708"/>
        <a:ext cx="7860478" cy="1372745"/>
      </dsp:txXfrm>
    </dsp:sp>
    <dsp:sp modelId="{968BD832-E34C-467E-BD31-5A1BEBA80314}">
      <dsp:nvSpPr>
        <dsp:cNvPr id="0" name=""/>
        <dsp:cNvSpPr/>
      </dsp:nvSpPr>
      <dsp:spPr>
        <a:xfrm>
          <a:off x="303434" y="2430274"/>
          <a:ext cx="51429" cy="1134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961C2-0D48-462E-BD33-51C2ABD26C91}">
      <dsp:nvSpPr>
        <dsp:cNvPr id="0" name=""/>
        <dsp:cNvSpPr/>
      </dsp:nvSpPr>
      <dsp:spPr>
        <a:xfrm>
          <a:off x="993928" y="1757901"/>
          <a:ext cx="7171585" cy="1458161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раздела 43 решения Земского Собрания от 26.09.2013 № 376 «О бюджетном процессе в Пермском муниципальном районе»</a:t>
          </a:r>
        </a:p>
      </dsp:txBody>
      <dsp:txXfrm>
        <a:off x="1065122" y="1829095"/>
        <a:ext cx="7029197" cy="1315773"/>
      </dsp:txXfrm>
    </dsp:sp>
    <dsp:sp modelId="{4E3A6967-E6B7-4389-A61D-B6865CD7F257}">
      <dsp:nvSpPr>
        <dsp:cNvPr id="0" name=""/>
        <dsp:cNvSpPr/>
      </dsp:nvSpPr>
      <dsp:spPr>
        <a:xfrm>
          <a:off x="253781" y="4538478"/>
          <a:ext cx="162016" cy="109464"/>
        </a:xfrm>
        <a:prstGeom prst="roundRect">
          <a:avLst>
            <a:gd name="adj" fmla="val 1667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3D94E-8B1A-4AAF-B2DF-E3A07C52B604}">
      <dsp:nvSpPr>
        <dsp:cNvPr id="0" name=""/>
        <dsp:cNvSpPr/>
      </dsp:nvSpPr>
      <dsp:spPr>
        <a:xfrm>
          <a:off x="1010851" y="3353772"/>
          <a:ext cx="7160303" cy="2478875"/>
        </a:xfrm>
        <a:prstGeom prst="roundRect">
          <a:avLst>
            <a:gd name="adj" fmla="val 1667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itchFamily="18" charset="0"/>
            </a:rPr>
            <a:t>решения Земского Собрания от 21.06.2016       № 155 «Об утверждении годовых и полугодовых форм представления отчетов об исполнении бюджета Пермского муниципального района»</a:t>
          </a:r>
          <a:endParaRPr lang="ru-RU" sz="2600" kern="1200" dirty="0"/>
        </a:p>
      </dsp:txBody>
      <dsp:txXfrm>
        <a:off x="1131881" y="3474802"/>
        <a:ext cx="6918243" cy="223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43631-35FE-47A5-A188-20EAE011F3BA}">
      <dsp:nvSpPr>
        <dsp:cNvPr id="0" name=""/>
        <dsp:cNvSpPr/>
      </dsp:nvSpPr>
      <dsp:spPr>
        <a:xfrm>
          <a:off x="0" y="684091"/>
          <a:ext cx="1656887" cy="35843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/>
            <a:t>Педагоги общего образования</a:t>
          </a:r>
          <a:endParaRPr lang="ru-RU" sz="1600" b="1" kern="1200" dirty="0"/>
        </a:p>
      </dsp:txBody>
      <dsp:txXfrm>
        <a:off x="0" y="684091"/>
        <a:ext cx="1656887" cy="1075307"/>
      </dsp:txXfrm>
    </dsp:sp>
    <dsp:sp modelId="{0971185C-44AB-4301-AD0F-113902A1F7BB}">
      <dsp:nvSpPr>
        <dsp:cNvPr id="0" name=""/>
        <dsp:cNvSpPr/>
      </dsp:nvSpPr>
      <dsp:spPr>
        <a:xfrm>
          <a:off x="201800" y="1811253"/>
          <a:ext cx="1325509" cy="13531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glow>
            <a:schemeClr val="accent1">
              <a:alpha val="40000"/>
            </a:schemeClr>
          </a:glow>
          <a:softEdge rad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105,0 %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41 324 руб.</a:t>
          </a:r>
          <a:endParaRPr lang="ru-RU" sz="1600" b="1" kern="1200" dirty="0"/>
        </a:p>
      </dsp:txBody>
      <dsp:txXfrm>
        <a:off x="240623" y="1850076"/>
        <a:ext cx="1247863" cy="1275489"/>
      </dsp:txXfrm>
    </dsp:sp>
    <dsp:sp modelId="{52590929-01F0-4C7F-9A9B-D5424F8C253D}">
      <dsp:nvSpPr>
        <dsp:cNvPr id="0" name=""/>
        <dsp:cNvSpPr/>
      </dsp:nvSpPr>
      <dsp:spPr>
        <a:xfrm>
          <a:off x="165747" y="3679644"/>
          <a:ext cx="1325509" cy="71628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39 374 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86726" y="3700623"/>
        <a:ext cx="1283551" cy="674322"/>
      </dsp:txXfrm>
    </dsp:sp>
    <dsp:sp modelId="{66B0A4EE-50C7-4455-8E94-DCB4DE0B97C7}">
      <dsp:nvSpPr>
        <dsp:cNvPr id="0" name=""/>
        <dsp:cNvSpPr/>
      </dsp:nvSpPr>
      <dsp:spPr>
        <a:xfrm>
          <a:off x="1753906" y="660379"/>
          <a:ext cx="1656887" cy="360710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/>
            <a:t>Педагоги дошкольного образования</a:t>
          </a:r>
          <a:endParaRPr lang="ru-RU" sz="1600" b="1" kern="1200" dirty="0"/>
        </a:p>
      </dsp:txBody>
      <dsp:txXfrm>
        <a:off x="1753906" y="660379"/>
        <a:ext cx="1656887" cy="1082130"/>
      </dsp:txXfrm>
    </dsp:sp>
    <dsp:sp modelId="{793C0705-5382-4EF8-BEA0-F4B9BABF88CB}">
      <dsp:nvSpPr>
        <dsp:cNvPr id="0" name=""/>
        <dsp:cNvSpPr/>
      </dsp:nvSpPr>
      <dsp:spPr>
        <a:xfrm>
          <a:off x="1956351" y="1819535"/>
          <a:ext cx="1325509" cy="12214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104,8 %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36 405 руб.</a:t>
          </a:r>
          <a:endParaRPr lang="ru-RU" sz="1600" b="1" kern="1200" dirty="0"/>
        </a:p>
      </dsp:txBody>
      <dsp:txXfrm>
        <a:off x="1992126" y="1855310"/>
        <a:ext cx="1253959" cy="1149891"/>
      </dsp:txXfrm>
    </dsp:sp>
    <dsp:sp modelId="{6AE18252-EC2D-45E1-A455-FBF5EFB276F6}">
      <dsp:nvSpPr>
        <dsp:cNvPr id="0" name=""/>
        <dsp:cNvSpPr/>
      </dsp:nvSpPr>
      <dsp:spPr>
        <a:xfrm>
          <a:off x="1946900" y="3660078"/>
          <a:ext cx="1325509" cy="706051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34 744 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67580" y="3680758"/>
        <a:ext cx="1284149" cy="664691"/>
      </dsp:txXfrm>
    </dsp:sp>
    <dsp:sp modelId="{73C0176E-7D6D-4EB7-821F-112BC9212A10}">
      <dsp:nvSpPr>
        <dsp:cNvPr id="0" name=""/>
        <dsp:cNvSpPr/>
      </dsp:nvSpPr>
      <dsp:spPr>
        <a:xfrm>
          <a:off x="3575935" y="616848"/>
          <a:ext cx="2001238" cy="357456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/>
            <a:t>Педагоги дополнительного образования</a:t>
          </a:r>
          <a:endParaRPr lang="ru-RU" sz="1600" b="1" kern="1200" dirty="0"/>
        </a:p>
      </dsp:txBody>
      <dsp:txXfrm>
        <a:off x="3575935" y="616848"/>
        <a:ext cx="2001238" cy="1072368"/>
      </dsp:txXfrm>
    </dsp:sp>
    <dsp:sp modelId="{8598F4FE-10F4-4E54-BC12-A19801251A4D}">
      <dsp:nvSpPr>
        <dsp:cNvPr id="0" name=""/>
        <dsp:cNvSpPr/>
      </dsp:nvSpPr>
      <dsp:spPr>
        <a:xfrm rot="10800000" flipV="1">
          <a:off x="3947630" y="1922540"/>
          <a:ext cx="1279753" cy="125843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101,6%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38 881 руб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 rot="-10800000">
        <a:off x="3984488" y="1959398"/>
        <a:ext cx="1206037" cy="1184715"/>
      </dsp:txXfrm>
    </dsp:sp>
    <dsp:sp modelId="{B91A0C16-7D88-46CC-8623-7855C1900380}">
      <dsp:nvSpPr>
        <dsp:cNvPr id="0" name=""/>
        <dsp:cNvSpPr/>
      </dsp:nvSpPr>
      <dsp:spPr>
        <a:xfrm>
          <a:off x="3900229" y="3670546"/>
          <a:ext cx="1325509" cy="69357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38 265 руб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20543" y="3690860"/>
        <a:ext cx="1284881" cy="652949"/>
      </dsp:txXfrm>
    </dsp:sp>
    <dsp:sp modelId="{34A6229F-3588-4558-AF6F-BF92E6D47CB5}">
      <dsp:nvSpPr>
        <dsp:cNvPr id="0" name=""/>
        <dsp:cNvSpPr/>
      </dsp:nvSpPr>
      <dsp:spPr>
        <a:xfrm>
          <a:off x="5687928" y="648076"/>
          <a:ext cx="1656887" cy="34496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/>
            <a:t>Работники учреждений культуры</a:t>
          </a:r>
          <a:endParaRPr lang="ru-RU" sz="1600" b="1" kern="1200" dirty="0"/>
        </a:p>
      </dsp:txBody>
      <dsp:txXfrm>
        <a:off x="5687928" y="648076"/>
        <a:ext cx="1656887" cy="1034903"/>
      </dsp:txXfrm>
    </dsp:sp>
    <dsp:sp modelId="{A70C00E6-24FA-4F43-B69A-0E34946208AD}">
      <dsp:nvSpPr>
        <dsp:cNvPr id="0" name=""/>
        <dsp:cNvSpPr/>
      </dsp:nvSpPr>
      <dsp:spPr>
        <a:xfrm>
          <a:off x="5831734" y="1980217"/>
          <a:ext cx="1368522" cy="11788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106,0 %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35 744 руб.</a:t>
          </a:r>
          <a:endParaRPr lang="ru-RU" sz="1600" b="1" kern="1200" dirty="0"/>
        </a:p>
      </dsp:txBody>
      <dsp:txXfrm>
        <a:off x="5866261" y="2014744"/>
        <a:ext cx="1299468" cy="1109787"/>
      </dsp:txXfrm>
    </dsp:sp>
    <dsp:sp modelId="{EBD19780-067C-45B1-9E1D-F29498BBE35E}">
      <dsp:nvSpPr>
        <dsp:cNvPr id="0" name=""/>
        <dsp:cNvSpPr/>
      </dsp:nvSpPr>
      <dsp:spPr>
        <a:xfrm>
          <a:off x="5755968" y="3608340"/>
          <a:ext cx="1520691" cy="70836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33 717 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776715" y="3629087"/>
        <a:ext cx="1479197" cy="666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0.31607</cdr:x>
      <cdr:y>0.20728</cdr:y>
    </cdr:from>
    <cdr:to>
      <cdr:x>0.7096</cdr:x>
      <cdr:y>0.50005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60311" y="1008112"/>
          <a:ext cx="3312368" cy="142391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0.43584</cdr:x>
      <cdr:y>0.23522</cdr:y>
    </cdr:from>
    <cdr:to>
      <cdr:x>0.85504</cdr:x>
      <cdr:y>0.57742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668423" y="1144001"/>
          <a:ext cx="3528392" cy="166431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F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0.35884</cdr:x>
      <cdr:y>0.30412</cdr:y>
    </cdr:from>
    <cdr:to>
      <cdr:x>0.46515</cdr:x>
      <cdr:y>0.38006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20351" y="1479075"/>
          <a:ext cx="89479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+</a:t>
          </a:r>
          <a:r>
            <a:rPr lang="ru-RU" dirty="0" smtClean="0"/>
            <a:t>10,2%</a:t>
          </a:r>
          <a:endParaRPr lang="ru-RU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0.68985</cdr:x>
      <cdr:y>0.43902</cdr:y>
    </cdr:from>
    <cdr:to>
      <cdr:x>0.80096</cdr:x>
      <cdr:y>0.50794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5811950" y="2156628"/>
          <a:ext cx="936095" cy="3385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+11,3%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0.45299</cdr:x>
      <cdr:y>0.72149</cdr:y>
    </cdr:from>
    <cdr:to>
      <cdr:x>0.53846</cdr:x>
      <cdr:y>0.78012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354416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0.3422</cdr:x>
      <cdr:y>0.11166</cdr:y>
    </cdr:from>
    <cdr:to>
      <cdr:x>0.62452</cdr:x>
      <cdr:y>0.28932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2880320" y="543040"/>
          <a:ext cx="2376264" cy="864096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0.4962</cdr:x>
      <cdr:y>0.55583</cdr:y>
    </cdr:from>
    <cdr:to>
      <cdr:x>0.69296</cdr:x>
      <cdr:y>0.67427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176464" y="2703280"/>
          <a:ext cx="1656184" cy="576064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0.20833</cdr:x>
      <cdr:y>0.03333</cdr:y>
    </cdr:from>
    <cdr:to>
      <cdr:x>0.28333</cdr:x>
      <cdr:y>0.1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4401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0.69231</cdr:x>
      <cdr:y>0.22012</cdr:y>
    </cdr:from>
    <cdr:to>
      <cdr:x>0.82053</cdr:x>
      <cdr:y>0.29531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5832648" y="1081320"/>
          <a:ext cx="1080246" cy="369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</a:rPr>
            <a:t>-17,1%</a:t>
          </a:r>
          <a:endParaRPr lang="ru-RU" b="1" dirty="0">
            <a:solidFill>
              <a:srgbClr val="FF000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0.26891</cdr:x>
      <cdr:y>0.33333</cdr:y>
    </cdr:from>
    <cdr:to>
      <cdr:x>0.31933</cdr:x>
      <cdr:y>0.37777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304256" y="1080120"/>
          <a:ext cx="432047" cy="14400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0.10924</cdr:x>
      <cdr:y>0.46667</cdr:y>
    </cdr:from>
    <cdr:to>
      <cdr:x>0.2521</cdr:x>
      <cdr:y>0.71111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512168"/>
          <a:ext cx="122413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0.09244</cdr:x>
      <cdr:y>0.22222</cdr:y>
    </cdr:from>
    <cdr:to>
      <cdr:x>0.30253</cdr:x>
      <cdr:y>0.44444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720080"/>
          <a:ext cx="1800251" cy="72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 22,2%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0.57983</cdr:x>
      <cdr:y>0.75556</cdr:y>
    </cdr:from>
    <cdr:to>
      <cdr:x>0.63025</cdr:x>
      <cdr:y>0.82222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968552" y="2448272"/>
          <a:ext cx="432048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0.09812</cdr:x>
      <cdr:y>0.07173</cdr:y>
    </cdr:from>
    <cdr:to>
      <cdr:x>0.17989</cdr:x>
      <cdr:y>0.11476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0.1063</cdr:x>
      <cdr:y>0.21951</cdr:y>
    </cdr:from>
    <cdr:to>
      <cdr:x>0.19625</cdr:x>
      <cdr:y>0.28385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296144"/>
          <a:ext cx="792117" cy="37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332,3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0.34343</cdr:x>
      <cdr:y>0.2439</cdr:y>
    </cdr:from>
    <cdr:to>
      <cdr:x>0.4252</cdr:x>
      <cdr:y>0.30824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4336" y="1440160"/>
          <a:ext cx="720081" cy="37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322,4</a:t>
          </a:r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0.58874</cdr:x>
      <cdr:y>0.20732</cdr:y>
    </cdr:from>
    <cdr:to>
      <cdr:x>0.68686</cdr:x>
      <cdr:y>0.27166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84576" y="1224136"/>
          <a:ext cx="864001" cy="37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337,3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0.82588</cdr:x>
      <cdr:y>0.2439</cdr:y>
    </cdr:from>
    <cdr:to>
      <cdr:x>0.90764</cdr:x>
      <cdr:y>0.30824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72808" y="1440160"/>
          <a:ext cx="719993" cy="37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315,5</a:t>
          </a: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0.01918</cdr:y>
    </cdr:from>
    <cdr:to>
      <cdr:x>0.95147</cdr:x>
      <cdr:y>0.20417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0" y="116632"/>
          <a:ext cx="9036496" cy="1124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normAutofit fontScale="97500" lnSpcReduction="1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 </a:t>
          </a:r>
          <a:r>
            <a: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Структура</a:t>
          </a:r>
          <a:r>
            <a:rPr kumimoji="0" lang="ru-RU" sz="28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 доходов </a:t>
          </a:r>
          <a:r>
            <a: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rPr>
            <a:t>бюджета Пермского муниципального района за 2019-2020 гг., млн. руб.</a:t>
          </a:r>
          <a:endParaRPr kumimoji="0" lang="ru-RU" sz="24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0.333</cdr:x>
      <cdr:y>0.26056</cdr:y>
    </cdr:from>
    <cdr:to>
      <cdr:x>0.45931</cdr:x>
      <cdr:y>0.30793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37549" y="1584176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rPr>
            <a:t>+10,2%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0.29046</cdr:x>
      <cdr:y>0.85273</cdr:y>
    </cdr:from>
    <cdr:to>
      <cdr:x>0.36941</cdr:x>
      <cdr:y>0.9001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49502" y="5184576"/>
          <a:ext cx="720159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- 69%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0.29763</cdr:x>
      <cdr:y>0.5448</cdr:y>
    </cdr:from>
    <cdr:to>
      <cdr:x>0.37658</cdr:x>
      <cdr:y>0.59217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14905" y="3312368"/>
          <a:ext cx="720159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- 12%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0.29763</cdr:x>
      <cdr:y>0.43821</cdr:y>
    </cdr:from>
    <cdr:to>
      <cdr:x>0.37657</cdr:x>
      <cdr:y>0.48559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14905" y="2664296"/>
          <a:ext cx="720068" cy="288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- 19%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0.63708</cdr:x>
      <cdr:y>0.80535</cdr:y>
    </cdr:from>
    <cdr:to>
      <cdr:x>0.71602</cdr:x>
      <cdr:y>0.85273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811249" y="4896544"/>
          <a:ext cx="720068" cy="288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- 62 %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0.63708</cdr:x>
      <cdr:y>0.53295</cdr:y>
    </cdr:from>
    <cdr:to>
      <cdr:x>0.71602</cdr:x>
      <cdr:y>0.58032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811249" y="3240360"/>
          <a:ext cx="720068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- 17 %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0.63708</cdr:x>
      <cdr:y>0.41452</cdr:y>
    </cdr:from>
    <cdr:to>
      <cdr:x>0.71602</cdr:x>
      <cdr:y>0.46189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811249" y="2520280"/>
          <a:ext cx="720069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- 21 %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0.63917</cdr:x>
      <cdr:y>0.27851</cdr:y>
    </cdr:from>
    <cdr:to>
      <cdr:x>0.87179</cdr:x>
      <cdr:y>0.33715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384948" y="1368152"/>
          <a:ext cx="1959868" cy="288032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rgbClr val="FF0000"/>
          </a:solidFill>
          <a:prstDash val="solid"/>
          <a:headEnd type="oval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0.40033</cdr:x>
      <cdr:y>0.41966</cdr:y>
    </cdr:from>
    <cdr:to>
      <cdr:x>0.86625</cdr:x>
      <cdr:y>0.55159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372718" y="2061506"/>
          <a:ext cx="3925395" cy="648100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rgbClr val="FF0000"/>
          </a:solidFill>
          <a:prstDash val="solid"/>
          <a:headEnd type="oval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0.69922</cdr:x>
      <cdr:y>0.2508</cdr:y>
    </cdr:from>
    <cdr:to>
      <cdr:x>0.80179</cdr:x>
      <cdr:y>0.33692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0909" y="1232024"/>
          <a:ext cx="864096" cy="42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0.69068</cdr:x>
      <cdr:y>0.25254</cdr:y>
    </cdr:from>
    <cdr:to>
      <cdr:x>0.78469</cdr:x>
      <cdr:y>0.3185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18901" y="1240542"/>
          <a:ext cx="792088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+4,6%</a:t>
          </a:r>
          <a:endParaRPr lang="ru-RU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0.45098</cdr:x>
      <cdr:y>0.50161</cdr:y>
    </cdr:from>
    <cdr:to>
      <cdr:x>0.52991</cdr:x>
      <cdr:y>0.60422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9460" y="2464048"/>
          <a:ext cx="6650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0.45098</cdr:x>
      <cdr:y>0.399</cdr:y>
    </cdr:from>
    <cdr:to>
      <cdr:x>0.57919</cdr:x>
      <cdr:y>0.50161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99439" y="1959992"/>
          <a:ext cx="1080161" cy="504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+29,1%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0.45098</cdr:x>
      <cdr:y>0.50161</cdr:y>
    </cdr:from>
    <cdr:to>
      <cdr:x>0.52991</cdr:x>
      <cdr:y>0.60422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9460" y="2464048"/>
          <a:ext cx="6650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0.45299</cdr:x>
      <cdr:y>0.55006</cdr:y>
    </cdr:from>
    <cdr:to>
      <cdr:x>0.54701</cdr:x>
      <cdr:y>0.70397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2816555"/>
          <a:ext cx="792088" cy="788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в 3,1 раза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0.45299</cdr:x>
      <cdr:y>0.72286</cdr:y>
    </cdr:from>
    <cdr:to>
      <cdr:x>0.55556</cdr:x>
      <cdr:y>0.8187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3550919"/>
          <a:ext cx="864096" cy="470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0.44444</cdr:x>
      <cdr:y>0.73012</cdr:y>
    </cdr:from>
    <cdr:to>
      <cdr:x>0.5641</cdr:x>
      <cdr:y>0.80312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4416" y="3586600"/>
          <a:ext cx="1008112" cy="35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+36,2%</a:t>
          </a:r>
          <a:endParaRPr lang="ru-RU" sz="18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0.20774</cdr:x>
      <cdr:y>0.29674</cdr:y>
    </cdr:from>
    <cdr:to>
      <cdr:x>0.3274</cdr:x>
      <cdr:y>0.38469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0186" y="1457676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+17,1%</a:t>
          </a:r>
          <a:endParaRPr lang="ru-RU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0.47021</cdr:x>
      <cdr:y>0.52422</cdr:y>
    </cdr:from>
    <cdr:to>
      <cdr:x>0.55995</cdr:x>
      <cdr:y>0.58767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1478" y="2575134"/>
          <a:ext cx="756084" cy="311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0.45525</cdr:x>
      <cdr:y>0.50139</cdr:y>
    </cdr:from>
    <cdr:to>
      <cdr:x>0.57491</cdr:x>
      <cdr:y>0.58934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35464" y="2463000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+130,1%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7A9B-783E-41BC-8B6C-5C8EC65C8DB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3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9846-528B-4E20-9CB1-DEFD26683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3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9846-528B-4E20-9CB1-DEFD26683DE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DA518-213E-43C5-B5E8-198F509F18EE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0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6"/>
                </a:solidFill>
              </a:rPr>
              <a:t>Исполнение </a:t>
            </a:r>
            <a:r>
              <a:rPr lang="ru-RU" altLang="ru-RU" sz="4000" b="1" dirty="0" smtClean="0">
                <a:solidFill>
                  <a:schemeClr val="accent6"/>
                </a:solidFill>
              </a:rPr>
              <a:t>бюджета</a:t>
            </a:r>
          </a:p>
          <a:p>
            <a:pPr algn="ctr"/>
            <a:r>
              <a:rPr lang="ru-RU" altLang="ru-RU" sz="40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4000" b="1" dirty="0">
                <a:solidFill>
                  <a:schemeClr val="accent6"/>
                </a:solidFill>
              </a:rPr>
              <a:t>Пермского муниципального района за </a:t>
            </a:r>
            <a:r>
              <a:rPr lang="ru-RU" altLang="ru-RU" sz="4000" b="1" dirty="0" smtClean="0">
                <a:solidFill>
                  <a:schemeClr val="accent6"/>
                </a:solidFill>
              </a:rPr>
              <a:t>2020 </a:t>
            </a:r>
            <a:r>
              <a:rPr lang="ru-RU" altLang="ru-RU" sz="4000" b="1" dirty="0">
                <a:solidFill>
                  <a:schemeClr val="accent6"/>
                </a:solidFill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869160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+mj-lt"/>
              </a:rPr>
              <a:t>Докладчик: </a:t>
            </a:r>
            <a:r>
              <a:rPr lang="ru-RU" altLang="ru-RU" sz="1600" dirty="0" smtClean="0">
                <a:latin typeface="+mj-lt"/>
              </a:rPr>
              <a:t>  Заместитель </a:t>
            </a:r>
            <a:r>
              <a:rPr lang="ru-RU" altLang="ru-RU" sz="1600" dirty="0">
                <a:latin typeface="+mj-lt"/>
              </a:rPr>
              <a:t>главы администрации Пермского </a:t>
            </a:r>
            <a:r>
              <a:rPr lang="ru-RU" altLang="ru-RU" sz="1600" dirty="0" smtClean="0">
                <a:latin typeface="+mj-lt"/>
              </a:rPr>
              <a:t> муниципального </a:t>
            </a:r>
            <a:r>
              <a:rPr lang="ru-RU" altLang="ru-RU" sz="1600" dirty="0">
                <a:latin typeface="+mj-lt"/>
              </a:rPr>
              <a:t>района </a:t>
            </a:r>
            <a:r>
              <a:rPr lang="ru-RU" altLang="ru-RU" sz="1600" dirty="0" smtClean="0">
                <a:latin typeface="+mj-lt"/>
              </a:rPr>
              <a:t>по </a:t>
            </a:r>
            <a:r>
              <a:rPr lang="ru-RU" altLang="ru-RU" sz="1600" dirty="0">
                <a:latin typeface="+mj-lt"/>
              </a:rPr>
              <a:t>экономическому </a:t>
            </a:r>
            <a:r>
              <a:rPr lang="ru-RU" altLang="ru-RU" sz="1600" dirty="0" smtClean="0">
                <a:latin typeface="+mj-lt"/>
              </a:rPr>
              <a:t>развитию   </a:t>
            </a:r>
          </a:p>
          <a:p>
            <a:r>
              <a:rPr lang="ru-RU" altLang="ru-RU" sz="1600" dirty="0" smtClean="0">
                <a:latin typeface="+mj-lt"/>
              </a:rPr>
              <a:t>Гладких </a:t>
            </a:r>
            <a:r>
              <a:rPr lang="ru-RU" altLang="ru-RU" sz="1600" dirty="0">
                <a:latin typeface="+mj-lt"/>
              </a:rPr>
              <a:t>Татьяна Николаевна</a:t>
            </a:r>
          </a:p>
        </p:txBody>
      </p:sp>
      <p:pic>
        <p:nvPicPr>
          <p:cNvPr id="4" name="Рисунок 3" descr="C:\Documents and Settings\b_alex\Рабочий стол\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27" y="10771"/>
            <a:ext cx="72008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6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88640"/>
            <a:ext cx="86790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налоговых и неналоговых доходов бюджета Пермского муниципального района за 20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20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7849671"/>
              </p:ext>
            </p:extLst>
          </p:nvPr>
        </p:nvGraphicFramePr>
        <p:xfrm>
          <a:off x="179512" y="1052736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28964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налогу на доходы физических лиц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      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(с учетом дополнительного норматива)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9668821"/>
              </p:ext>
            </p:extLst>
          </p:nvPr>
        </p:nvGraphicFramePr>
        <p:xfrm>
          <a:off x="337275" y="1404888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9712" y="4828510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+59,7%</a:t>
            </a:r>
            <a:endParaRPr lang="ru-RU" sz="1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19872" y="3749079"/>
            <a:ext cx="4066610" cy="504056"/>
          </a:xfrm>
          <a:prstGeom prst="straightConnector1">
            <a:avLst/>
          </a:prstGeom>
          <a:ln w="28575"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5917" y="3578802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+15,2%</a:t>
            </a:r>
            <a:endParaRPr lang="ru-RU" sz="1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580112" y="3038142"/>
            <a:ext cx="1906370" cy="126014"/>
          </a:xfrm>
          <a:prstGeom prst="straightConnector1">
            <a:avLst/>
          </a:prstGeom>
          <a:ln w="28575"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331640" y="4581128"/>
            <a:ext cx="6154842" cy="792088"/>
          </a:xfrm>
          <a:prstGeom prst="straightConnector1">
            <a:avLst/>
          </a:prstGeom>
          <a:ln w="28575"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Анализ поступлений налога на доходы физических лиц по дополнительному нормативу отчислений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(39,4189%) за 2020 год </a:t>
            </a:r>
            <a: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683052"/>
              </p:ext>
            </p:extLst>
          </p:nvPr>
        </p:nvGraphicFramePr>
        <p:xfrm>
          <a:off x="395536" y="1700808"/>
          <a:ext cx="8496944" cy="413838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944216"/>
                <a:gridCol w="1656184"/>
                <a:gridCol w="1440160"/>
                <a:gridCol w="1224136"/>
                <a:gridCol w="1080120"/>
                <a:gridCol w="1152128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Министерства финансов Пермского края на 2020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2020, тыс. руб.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2020, тыс.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Минфин ПК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5=4-2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6=4/2*100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5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1 010 772,8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1 027 501,5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1 183 670,3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172 897,5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норматив по НДФЛ взамен дотации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(39,4189%)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573 958,2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580 112,3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670 513,0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96 554,8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транспортному налогу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05956489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691679" y="4005064"/>
            <a:ext cx="5688633" cy="612068"/>
          </a:xfrm>
          <a:prstGeom prst="straightConnector1">
            <a:avLst/>
          </a:prstGeom>
          <a:ln w="25400" cmpd="sng">
            <a:solidFill>
              <a:schemeClr val="accent4">
                <a:lumMod val="75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652120" y="2771636"/>
            <a:ext cx="1728192" cy="216024"/>
          </a:xfrm>
          <a:prstGeom prst="straightConnector1">
            <a:avLst/>
          </a:prstGeom>
          <a:ln w="25400" cmpd="sng">
            <a:solidFill>
              <a:schemeClr val="accent4">
                <a:lumMod val="75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160" y="2437926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r>
              <a:rPr lang="en-US" dirty="0" smtClean="0"/>
              <a:t>26,9</a:t>
            </a:r>
            <a:r>
              <a:rPr lang="ru-RU" dirty="0" smtClean="0"/>
              <a:t>%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91880" y="3356992"/>
            <a:ext cx="3888432" cy="504056"/>
          </a:xfrm>
          <a:prstGeom prst="straightConnector1">
            <a:avLst/>
          </a:prstGeom>
          <a:ln w="25400" cmpd="sng">
            <a:solidFill>
              <a:schemeClr val="accent4">
                <a:lumMod val="75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87365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25,2%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</a:t>
            </a:r>
            <a:r>
              <a:rPr lang="ru-RU" sz="2800" b="1" kern="0" dirty="0" smtClean="0">
                <a:latin typeface="Times New Roman" pitchFamily="18" charset="0"/>
                <a:ea typeface="+mj-ea"/>
                <a:cs typeface="+mj-cs"/>
              </a:rPr>
              <a:t>налогу, взимаемому в связи с применением патентной системы налогообложения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6544552"/>
              </p:ext>
            </p:extLst>
          </p:nvPr>
        </p:nvGraphicFramePr>
        <p:xfrm>
          <a:off x="450580" y="1548904"/>
          <a:ext cx="8424936" cy="51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979712" y="5014338"/>
            <a:ext cx="5688633" cy="612068"/>
          </a:xfrm>
          <a:prstGeom prst="straightConnector1">
            <a:avLst/>
          </a:prstGeom>
          <a:ln w="25400" cmpd="sng">
            <a:solidFill>
              <a:srgbClr val="FFC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887764" y="4007848"/>
            <a:ext cx="1728192" cy="216024"/>
          </a:xfrm>
          <a:prstGeom prst="straightConnector1">
            <a:avLst/>
          </a:prstGeom>
          <a:ln w="25400" cmpd="sng">
            <a:solidFill>
              <a:srgbClr val="FFC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11590" y="3587409"/>
            <a:ext cx="10473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+19</a:t>
            </a:r>
            <a:r>
              <a:rPr lang="en-US" sz="1400" b="1" dirty="0" smtClean="0"/>
              <a:t>,9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779231" y="4507490"/>
            <a:ext cx="3888432" cy="504056"/>
          </a:xfrm>
          <a:prstGeom prst="straightConnector1">
            <a:avLst/>
          </a:prstGeom>
          <a:ln w="25400" cmpd="sng">
            <a:solidFill>
              <a:srgbClr val="FFC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47971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4,5 раза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797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единому налогу на вмененный доход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1415507"/>
              </p:ext>
            </p:extLst>
          </p:nvPr>
        </p:nvGraphicFramePr>
        <p:xfrm>
          <a:off x="323528" y="1432063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547664" y="2351244"/>
            <a:ext cx="5832648" cy="2703746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2929" y="3068960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-81,4%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120191" y="5125894"/>
            <a:ext cx="1185196" cy="144016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0191" y="4821429"/>
            <a:ext cx="97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-2,1%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885449" y="5341577"/>
            <a:ext cx="3566871" cy="112204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государственной пошлине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6292116"/>
              </p:ext>
            </p:extLst>
          </p:nvPr>
        </p:nvGraphicFramePr>
        <p:xfrm>
          <a:off x="301534" y="139526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835696" y="2852936"/>
            <a:ext cx="5528249" cy="432048"/>
          </a:xfrm>
          <a:prstGeom prst="straightConnector1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40669" y="3612414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+27,2%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824983" y="4540213"/>
            <a:ext cx="1592560" cy="224846"/>
          </a:xfrm>
          <a:prstGeom prst="straightConnector1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1203" y="4170881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+4,6%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187319" y="3640274"/>
            <a:ext cx="4215111" cy="513400"/>
          </a:xfrm>
          <a:prstGeom prst="straightConnector1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доходам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от использования имущества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33956422"/>
              </p:ext>
            </p:extLst>
          </p:nvPr>
        </p:nvGraphicFramePr>
        <p:xfrm>
          <a:off x="107504" y="1397000"/>
          <a:ext cx="864096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635896" y="1456103"/>
            <a:ext cx="4392488" cy="532737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15208" y="1309317"/>
            <a:ext cx="90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-12,3%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732240" y="3936275"/>
            <a:ext cx="1296144" cy="360040"/>
          </a:xfrm>
          <a:prstGeom prst="straightConnector1">
            <a:avLst/>
          </a:prstGeom>
          <a:ln w="25400" cmpd="sng">
            <a:solidFill>
              <a:srgbClr val="00206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11532" y="3450642"/>
            <a:ext cx="77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+7,2%</a:t>
            </a:r>
            <a:endParaRPr lang="ru-RU" sz="1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85592" y="2585603"/>
            <a:ext cx="3061248" cy="373821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58231" y="2111758"/>
            <a:ext cx="9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-9,4%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Платежи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при пользования природными ресурсами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7095940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331640" y="2381286"/>
            <a:ext cx="6264696" cy="144016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5761" y="2874958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+48,0%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710639" y="4468470"/>
            <a:ext cx="2016224" cy="505412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8031" y="4283804"/>
            <a:ext cx="86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+1,4%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665155" y="3442873"/>
            <a:ext cx="4090967" cy="1010208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доходам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от реализации имущества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43096815"/>
              </p:ext>
            </p:extLst>
          </p:nvPr>
        </p:nvGraphicFramePr>
        <p:xfrm>
          <a:off x="24811" y="1458241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486065" y="1958423"/>
            <a:ext cx="4381435" cy="942936"/>
          </a:xfrm>
          <a:prstGeom prst="straightConnector1">
            <a:avLst/>
          </a:prstGeom>
          <a:ln w="25400" cmpd="sng">
            <a:solidFill>
              <a:srgbClr val="00206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7468" y="239990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+19,8%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571356" y="3098500"/>
            <a:ext cx="1296144" cy="360040"/>
          </a:xfrm>
          <a:prstGeom prst="straightConnector1">
            <a:avLst/>
          </a:prstGeom>
          <a:ln w="25400" cmpd="sng">
            <a:solidFill>
              <a:srgbClr val="00206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2352" y="2961964"/>
            <a:ext cx="85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+8,6%</a:t>
            </a:r>
            <a:endParaRPr lang="ru-RU" sz="1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63048" y="2542039"/>
            <a:ext cx="3204452" cy="839850"/>
          </a:xfrm>
          <a:prstGeom prst="straightConnector1">
            <a:avLst/>
          </a:prstGeom>
          <a:ln w="25400" cmpd="sng">
            <a:solidFill>
              <a:srgbClr val="00206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8064" y="25939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+87,9</a:t>
            </a:r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4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4954471"/>
              </p:ext>
            </p:extLst>
          </p:nvPr>
        </p:nvGraphicFramePr>
        <p:xfrm>
          <a:off x="491042" y="47667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507893" y="2636912"/>
            <a:ext cx="792088" cy="72008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4653136"/>
            <a:ext cx="792088" cy="7200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7504" y="0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штрафам, санкции, возмещение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ущерба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района,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4426865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530700" y="1696855"/>
            <a:ext cx="6264696" cy="864096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0032" y="1696855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-30,7%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27462" y="3861048"/>
            <a:ext cx="1152128" cy="288031"/>
          </a:xfrm>
          <a:prstGeom prst="straightConnector1">
            <a:avLst/>
          </a:prstGeom>
          <a:ln w="25400" cmpd="sng">
            <a:solidFill>
              <a:schemeClr val="accent1">
                <a:lumMod val="75000"/>
              </a:schemeClr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2244654"/>
              </p:ext>
            </p:extLst>
          </p:nvPr>
        </p:nvGraphicFramePr>
        <p:xfrm>
          <a:off x="323527" y="1628800"/>
          <a:ext cx="8496945" cy="454252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657019"/>
                <a:gridCol w="1678979"/>
                <a:gridCol w="1678979"/>
                <a:gridCol w="1459981"/>
                <a:gridCol w="1021987"/>
              </a:tblGrid>
              <a:tr h="4826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налога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01.01.2020,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01.01.2021,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 -)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53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43 338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44 487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+2,65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53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3 717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- 948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-25,50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54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131 850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130 282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- 1 568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635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применением патентной системы</a:t>
                      </a:r>
                      <a:endParaRPr lang="ru-RU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- 54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-13,95</a:t>
                      </a:r>
                      <a:endParaRPr lang="ru-RU" sz="16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635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179 292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177 871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- 1 421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44624"/>
            <a:ext cx="914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</a:rPr>
              <a:t>Информация о недоимке по налогам, пеням, штрафам в бюджет Пермского муниципального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13542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4404394"/>
              </p:ext>
            </p:extLst>
          </p:nvPr>
        </p:nvGraphicFramePr>
        <p:xfrm>
          <a:off x="272208" y="2060848"/>
          <a:ext cx="8496944" cy="428223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657018"/>
                <a:gridCol w="1678979"/>
                <a:gridCol w="1678979"/>
                <a:gridCol w="1459981"/>
                <a:gridCol w="1021987"/>
              </a:tblGrid>
              <a:tr h="4826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неналоговых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платежей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01.01.2020,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на 01.01.2021,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 -)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101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26 043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20 870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-5 173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-19,9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635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муниципального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2000" b="0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1 495</a:t>
                      </a:r>
                      <a:endParaRPr lang="ru-RU" sz="20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20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-767</a:t>
                      </a:r>
                      <a:endParaRPr lang="ru-RU" sz="20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-51,3</a:t>
                      </a:r>
                      <a:endParaRPr lang="ru-RU" sz="2000" b="0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578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 smtClean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538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21 598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-5 940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-21,5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32656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Недоимка по неналоговым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платежам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 бюджет Пермского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8888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бюджета Пермского муниципального района за 2020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8569290"/>
              </p:ext>
            </p:extLst>
          </p:nvPr>
        </p:nvGraphicFramePr>
        <p:xfrm>
          <a:off x="323528" y="1385386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104305" y="3429000"/>
            <a:ext cx="4914244" cy="597426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91253" y="3558436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+13,4%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93300" y="2212597"/>
            <a:ext cx="825249" cy="258937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0114" y="2449386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-5,1%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16632"/>
            <a:ext cx="86790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бюджета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Пермского муниципального района за 2020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6586551"/>
              </p:ext>
            </p:extLst>
          </p:nvPr>
        </p:nvGraphicFramePr>
        <p:xfrm>
          <a:off x="179512" y="908720"/>
          <a:ext cx="8823056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3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88640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бюджета Пермского муниципального района за 2020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01876156"/>
              </p:ext>
            </p:extLst>
          </p:nvPr>
        </p:nvGraphicFramePr>
        <p:xfrm>
          <a:off x="323528" y="1313378"/>
          <a:ext cx="8568952" cy="529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5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49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Исполнение бюджета Пермского муниципального района по расходам </a:t>
            </a: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за 2020 год</a:t>
            </a:r>
            <a:br>
              <a:rPr lang="ru-RU" altLang="ru-RU" sz="2400" dirty="0" smtClean="0">
                <a:solidFill>
                  <a:schemeClr val="tx1"/>
                </a:solidFill>
                <a:effectLst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/>
              </a:rPr>
            </a:br>
            <a:endParaRPr lang="ru-RU" altLang="ru-RU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61782" name="Group 98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55540073"/>
              </p:ext>
            </p:extLst>
          </p:nvPr>
        </p:nvGraphicFramePr>
        <p:xfrm>
          <a:off x="179512" y="908720"/>
          <a:ext cx="8712324" cy="522763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248909"/>
                <a:gridCol w="1694501"/>
                <a:gridCol w="1702087"/>
                <a:gridCol w="1329099"/>
                <a:gridCol w="737728"/>
              </a:tblGrid>
              <a:tr h="33530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 БК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Уточн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план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horzOverflow="overflow"/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336 435,20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311 836,46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-24 598,74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35 295,31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35 244,25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520 964,25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494 414,17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-26 550,08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234 107,30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195 569,35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-38 537,95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169,93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3 237 305,45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3 087 787,31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-149 518,14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30 455,79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30 234,06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5 203,79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5 012,97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-190,82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73 867,91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73 392,19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-475,72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170 162,82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160 836,14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-9 326,68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19 676,89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19 676,89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181 646,80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181 646,80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  <a:tr h="3505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 РАСХОДОВ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4 845 291,51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4 595 820,52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-249 470,99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85719" marT="952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49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бюджетн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ых ассигнований по группам видов расходов классификации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за 2020 г., млн. руб</a:t>
            </a: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alt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/>
              </a:rPr>
            </a:br>
            <a:endParaRPr lang="ru-RU" altLang="ru-RU" sz="18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451980"/>
              </p:ext>
            </p:extLst>
          </p:nvPr>
        </p:nvGraphicFramePr>
        <p:xfrm>
          <a:off x="107504" y="1196752"/>
          <a:ext cx="8712200" cy="533848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4040"/>
                <a:gridCol w="4516520"/>
                <a:gridCol w="792088"/>
                <a:gridCol w="648072"/>
                <a:gridCol w="792088"/>
                <a:gridCol w="720080"/>
                <a:gridCol w="719312"/>
              </a:tblGrid>
              <a:tr h="649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расх-в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(+/-)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1106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594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55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55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324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839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302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  <a:tr h="28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Исполнение бюджета в разрезе главных распорядителей бюджетных средств за 2020 год</a:t>
            </a:r>
            <a:endParaRPr lang="ru-RU" altLang="ru-RU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Group 2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1769924"/>
              </p:ext>
            </p:extLst>
          </p:nvPr>
        </p:nvGraphicFramePr>
        <p:xfrm>
          <a:off x="179512" y="1412781"/>
          <a:ext cx="8856984" cy="517429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7280741"/>
                <a:gridCol w="1576243"/>
              </a:tblGrid>
              <a:tr h="5077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ГРБС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horzOverflow="overflow"/>
                </a:tc>
              </a:tr>
              <a:tr h="324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Контрольно-счётная палата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30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по делам культуры, молодежи и спорта администрации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50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Администрация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57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Комитет имущественных отношений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Финансово-экономическое управление администрации муниципального образования "Пермский муниципальный район"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образования администрации муниципального образования "Пермский муниципальный район"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0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емское Собрание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социального развития  Пермского муниципального района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казённое учреждение "Управление благоустройством Пермского муниципального района"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73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 развитию агропромышленного комплекса и предпринимательства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7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Муниципальное учреждение "Управление капитального </a:t>
                      </a: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строительства   Пермского муниципального района"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143875" cy="4286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2020 году</a:t>
            </a:r>
            <a:b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9544" name="Group 5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970228"/>
              </p:ext>
            </p:extLst>
          </p:nvPr>
        </p:nvGraphicFramePr>
        <p:xfrm>
          <a:off x="107504" y="908720"/>
          <a:ext cx="8784208" cy="528786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56584"/>
                <a:gridCol w="1296144"/>
                <a:gridCol w="1296144"/>
                <a:gridCol w="935336"/>
              </a:tblGrid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    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               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освоения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 horzOverflow="overflow"/>
                </a:tc>
              </a:tr>
              <a:tr h="561952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образования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3 124 845,8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2 976 998,2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61 310,5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60 834,8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154 385,4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150 079,1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и дети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11 499,6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</a:tr>
              <a:tr h="720080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качественным жильем и услугами жилищно-коммунального хозяйства населения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145 530,3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122 035,0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и благоустройство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484 069,5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460 068,6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2 578,8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2 578,7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жилищных условий граждан, проживающих в Пермском муниципальном районе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65 722,9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62 701,9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607343">
                <a:tc>
                  <a:txBody>
                    <a:bodyPr/>
                    <a:lstStyle/>
                    <a:p>
                      <a:pPr marL="0" indent="185738"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3 683,0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3 682,9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2006871"/>
              </p:ext>
            </p:extLst>
          </p:nvPr>
        </p:nvGraphicFramePr>
        <p:xfrm>
          <a:off x="438886" y="1688381"/>
          <a:ext cx="8165562" cy="41040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0906"/>
                <a:gridCol w="1368152"/>
                <a:gridCol w="864096"/>
                <a:gridCol w="1296144"/>
                <a:gridCol w="1080120"/>
                <a:gridCol w="1296144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 Пермского края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Пермь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16 514,4</a:t>
                      </a:r>
                      <a:endParaRPr lang="ru-RU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19 211,4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116,3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г. Березники ГО</a:t>
                      </a:r>
                      <a:endParaRPr lang="ru-RU" sz="2000" b="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2 456,3</a:t>
                      </a:r>
                      <a:endParaRPr lang="ru-RU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2 508,7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102,1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15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Пермский МР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/>
                          <a:cs typeface="Times New Roman" panose="02020603050405020304" pitchFamily="18" charset="0"/>
                        </a:rPr>
                        <a:t>1 772,9</a:t>
                      </a:r>
                      <a:endParaRPr lang="ru-RU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2 129,0</a:t>
                      </a:r>
                      <a:endParaRPr lang="ru-RU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120,1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Соликамск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1 341,8</a:t>
                      </a:r>
                      <a:endParaRPr lang="ru-RU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1 336,4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99,6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Чайковский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911,6</a:t>
                      </a:r>
                      <a:endParaRPr lang="ru-RU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984,6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108,0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Анализ </a:t>
            </a:r>
            <a:r>
              <a:rPr lang="ru-RU" sz="3200" b="1" kern="0" dirty="0">
                <a:solidFill>
                  <a:prstClr val="black"/>
                </a:solidFill>
                <a:latin typeface="Times New Roman" pitchFamily="18" charset="0"/>
              </a:rPr>
              <a:t>налоговых и неналоговых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доходов консолидированных бюджетов муниципальных образований Пермского края за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2020 годы*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949280"/>
            <a:ext cx="776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* с учетом дополнительного норматива по НДФЛ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</a:rPr>
              <a:t>Реализация муниципальных программ </a:t>
            </a:r>
            <a:r>
              <a:rPr lang="ru-RU" altLang="ru-RU" sz="2000" smtClean="0">
                <a:solidFill>
                  <a:schemeClr val="tx1"/>
                </a:solidFill>
                <a:effectLst/>
              </a:rPr>
              <a:t>в 2020  </a:t>
            </a:r>
            <a:r>
              <a:rPr lang="ru-RU" altLang="ru-RU" sz="2000" dirty="0" smtClean="0">
                <a:solidFill>
                  <a:schemeClr val="tx1"/>
                </a:solidFill>
                <a:effectLst/>
              </a:rPr>
              <a:t>году (продолжение)</a:t>
            </a:r>
          </a:p>
        </p:txBody>
      </p:sp>
      <p:graphicFrame>
        <p:nvGraphicFramePr>
          <p:cNvPr id="469544" name="Group 5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830312"/>
              </p:ext>
            </p:extLst>
          </p:nvPr>
        </p:nvGraphicFramePr>
        <p:xfrm>
          <a:off x="395536" y="690807"/>
          <a:ext cx="8535987" cy="551901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400600"/>
                <a:gridCol w="1174123"/>
                <a:gridCol w="1130133"/>
                <a:gridCol w="831131"/>
              </a:tblGrid>
              <a:tr h="79397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    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               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освоения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 anchor="ctr" horzOverflow="overflow"/>
                </a:tc>
              </a:tr>
              <a:tr h="710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и территории Пермского муниципального района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23 977,0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23 925,4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710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устойчивое развитие сельских территорий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97 585,4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63 947,8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земельными ресурсами и имуществом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70 393,1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67 534,7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1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Градостроительная политика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26 316,4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26 282,8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/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86 544,8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86 540,6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350 970,1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350 468,0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для инвалидов и других маломобильных групп населения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молодежной политики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16 047,7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16 034,6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</a:tr>
              <a:tr h="441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4 726 505,4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4 486 044,7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2020 году объемных показателей муниципальной услуги (работы)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9444379"/>
              </p:ext>
            </p:extLst>
          </p:nvPr>
        </p:nvGraphicFramePr>
        <p:xfrm>
          <a:off x="179512" y="1628800"/>
          <a:ext cx="8712770" cy="419689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356483"/>
                <a:gridCol w="1571191"/>
                <a:gridCol w="1356937"/>
                <a:gridCol w="1428159"/>
              </a:tblGrid>
              <a:tr h="570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 школ,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16 790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53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Воспитанники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всего, в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ч.: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8 895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6 366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543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Посещаемость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дето-дни, всего, в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ч.: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956 599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901 881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282 841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247 833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3667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673 758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654 048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  <a:tr h="712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 учреждений дополнительного образования,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-часов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1 270 641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1 264 490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2020 году объемных показателей муниципальной услуги (работы)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делам культуры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3049401"/>
              </p:ext>
            </p:extLst>
          </p:nvPr>
        </p:nvGraphicFramePr>
        <p:xfrm>
          <a:off x="179388" y="1916113"/>
          <a:ext cx="8785225" cy="266083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464620"/>
                <a:gridCol w="1440160"/>
                <a:gridCol w="1368152"/>
                <a:gridCol w="1512293"/>
              </a:tblGrid>
              <a:tr h="873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</a:tr>
              <a:tr h="5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 </a:t>
                      </a: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школ 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искусств,  чел./час.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442 014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421 155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  <a:tr h="1106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народного музея </a:t>
                      </a:r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истории, человек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10080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по «указным» категориям работников бюджетной сфера МР в 2020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9729034"/>
              </p:ext>
            </p:extLst>
          </p:nvPr>
        </p:nvGraphicFramePr>
        <p:xfrm>
          <a:off x="1547664" y="800708"/>
          <a:ext cx="7344816" cy="507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92075" y="6381750"/>
            <a:ext cx="90201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845" y="4437112"/>
            <a:ext cx="1584176" cy="738664"/>
          </a:xfrm>
          <a:prstGeom prst="rect">
            <a:avLst/>
          </a:prstGeom>
          <a:ln w="6350"/>
          <a:effectLst>
            <a:softEdge rad="2159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Целевой </a:t>
            </a:r>
            <a:r>
              <a:rPr lang="ru-RU" sz="1600" b="1" dirty="0">
                <a:solidFill>
                  <a:prstClr val="black"/>
                </a:solidFill>
              </a:rPr>
              <a:t>показатель по соглашению</a:t>
            </a:r>
          </a:p>
        </p:txBody>
      </p:sp>
      <p:sp>
        <p:nvSpPr>
          <p:cNvPr id="43014" name="TextBox 18"/>
          <p:cNvSpPr txBox="1">
            <a:spLocks noChangeArrowheads="1"/>
          </p:cNvSpPr>
          <p:nvPr/>
        </p:nvSpPr>
        <p:spPr bwMode="auto">
          <a:xfrm>
            <a:off x="8316913" y="6597650"/>
            <a:ext cx="576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0">
                <a:solidFill>
                  <a:srgbClr val="00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632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6163500"/>
              </p:ext>
            </p:extLst>
          </p:nvPr>
        </p:nvGraphicFramePr>
        <p:xfrm>
          <a:off x="179512" y="1661824"/>
          <a:ext cx="8416966" cy="48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306099"/>
            <a:ext cx="8856984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Дотации, субсидии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, иные межбюджетные трансферты, передаваемые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бюджетам сельских  поселений, </a:t>
            </a:r>
            <a:endParaRPr lang="ru-RU" sz="32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млн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. руб.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0460822">
            <a:off x="3323047" y="2169990"/>
            <a:ext cx="15961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 1,9 раза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60822">
            <a:off x="4306812" y="4147187"/>
            <a:ext cx="1368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 2,3 раза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Динамика изменения текущих расходов и бюджета развития (млн. руб.)</a:t>
            </a:r>
            <a:endParaRPr lang="ru-RU" altLang="ru-RU" sz="28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2186853"/>
              </p:ext>
            </p:extLst>
          </p:nvPr>
        </p:nvGraphicFramePr>
        <p:xfrm>
          <a:off x="395536" y="1412776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4663891" y="2586658"/>
            <a:ext cx="16561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547664" y="1556792"/>
            <a:ext cx="16561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460822">
            <a:off x="1720419" y="1518140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20,1%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60822">
            <a:off x="4664060" y="2564061"/>
            <a:ext cx="14715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0,5%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chemeClr val="tx1"/>
                </a:solidFill>
                <a:effectLst/>
                <a:latin typeface="Arial Cyr"/>
              </a:rPr>
              <a:t>Участие Пермского муниципального района в национальных проектах в 2020 году</a:t>
            </a:r>
            <a:endParaRPr lang="ru-RU" altLang="ru-RU" sz="2800" dirty="0" smtClean="0">
              <a:solidFill>
                <a:schemeClr val="tx1"/>
              </a:solidFill>
              <a:effectLst/>
              <a:latin typeface="Arial Cy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7420" y="1958564"/>
            <a:ext cx="26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191 748,95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333" y="3616933"/>
            <a:ext cx="24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59 322,06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517232"/>
            <a:ext cx="252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113 042,02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28642" r="305" b="26244"/>
          <a:stretch/>
        </p:blipFill>
        <p:spPr bwMode="auto">
          <a:xfrm>
            <a:off x="0" y="1412775"/>
            <a:ext cx="5162146" cy="13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3203848" y="2982073"/>
            <a:ext cx="5472608" cy="11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941168"/>
            <a:ext cx="6120680" cy="14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7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Arial Cyr"/>
              </a:rPr>
              <a:t>Участие Пермского муниципального района в национальных проектах в 2020 году</a:t>
            </a:r>
            <a:endParaRPr lang="ru-RU" altLang="ru-RU" sz="2800" dirty="0" smtClean="0">
              <a:solidFill>
                <a:schemeClr val="tx1"/>
              </a:solidFill>
              <a:effectLst/>
              <a:latin typeface="Arial Cy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84050"/>
              </p:ext>
            </p:extLst>
          </p:nvPr>
        </p:nvGraphicFramePr>
        <p:xfrm>
          <a:off x="107504" y="1628800"/>
          <a:ext cx="8928996" cy="3296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4338"/>
                <a:gridCol w="1224136"/>
                <a:gridCol w="1296144"/>
                <a:gridCol w="1152128"/>
                <a:gridCol w="1152128"/>
                <a:gridCol w="1080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сельских поселений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748,95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182 161,50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9 587,45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59 322,06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52 124,20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4 446,96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качественные автомобильные дороги»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113 042,02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13 042,02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364 113,03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334 285,70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12 338,35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13 042,02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4 446,96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5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Бюджетные инвестиции на строительство(реконструкцию),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приобретение объектов общественной инфраструктуры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 2020 году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2421826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763688" y="2852936"/>
            <a:ext cx="5760640" cy="710788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21760" y="2600908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-8,6%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24128" y="2420888"/>
            <a:ext cx="1797093" cy="1129636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7504" y="188640"/>
            <a:ext cx="8895064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юджетных инвестиции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по отраслям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за 2020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36461857"/>
              </p:ext>
            </p:extLst>
          </p:nvPr>
        </p:nvGraphicFramePr>
        <p:xfrm>
          <a:off x="107504" y="1124744"/>
          <a:ext cx="8568952" cy="548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17918"/>
              </p:ext>
            </p:extLst>
          </p:nvPr>
        </p:nvGraphicFramePr>
        <p:xfrm>
          <a:off x="179513" y="1688381"/>
          <a:ext cx="8280919" cy="40320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892"/>
                <a:gridCol w="1653291"/>
                <a:gridCol w="1061580"/>
                <a:gridCol w="1364889"/>
                <a:gridCol w="907147"/>
                <a:gridCol w="1080120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 образований Пермского края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2020 год</a:t>
                      </a:r>
                      <a:endParaRPr lang="ru-RU" sz="1600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</a:t>
                      </a:r>
                    </a:p>
                    <a:p>
                      <a:pPr algn="ctr"/>
                      <a:r>
                        <a:rPr lang="ru-RU" sz="1600" dirty="0" smtClean="0"/>
                        <a:t>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 anchor="ctr"/>
                </a:tc>
              </a:tr>
              <a:tr h="668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Пермь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31 013,2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38 456,7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124,0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г. Березники ГО</a:t>
                      </a:r>
                      <a:endParaRPr lang="ru-RU" sz="2000" b="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7</a:t>
                      </a:r>
                      <a:r>
                        <a:rPr lang="ru-RU" sz="2000" b="1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440,5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6 966,9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93,6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15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Пермский МР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4 770,8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5 083,5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106,6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Чайковский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</a:t>
                      </a:r>
                      <a:r>
                        <a:rPr lang="ru-RU" sz="2000" b="1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043,0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3 968,8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130,4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Соликамск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</a:t>
                      </a:r>
                      <a:r>
                        <a:rPr lang="ru-RU" sz="2000" b="1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259,0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3 517,9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107,9</a:t>
                      </a:r>
                      <a:endParaRPr lang="ru-RU" sz="20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Исполнение </a:t>
            </a:r>
            <a:r>
              <a:rPr lang="ru-RU" sz="3200" b="1" kern="0" dirty="0" smtClean="0">
                <a:solidFill>
                  <a:prstClr val="black"/>
                </a:solidFill>
                <a:latin typeface="Times New Roman" pitchFamily="18" charset="0"/>
              </a:rPr>
              <a:t>расходов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консолидированных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бюджетов муниципальных образований Пермского края за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2019 – 2020 годы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7254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Бюджетные инвестиции на строительство (реконструкцию) и приобретение объектов общественной инфраструктуры Пермского муниципального района в 2020 году в разрезе источников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5463" y="6381750"/>
            <a:ext cx="2133600" cy="476250"/>
          </a:xfrm>
        </p:spPr>
        <p:txBody>
          <a:bodyPr/>
          <a:lstStyle/>
          <a:p>
            <a:pPr algn="r">
              <a:defRPr/>
            </a:pPr>
            <a:fld id="{06AC4602-F6AF-4464-9946-D9D464CAB88F}" type="slidenum">
              <a:rPr lang="ru-RU" smtClean="0">
                <a:latin typeface="+mn-lt"/>
              </a:rPr>
              <a:pPr algn="r">
                <a:defRPr/>
              </a:pPr>
              <a:t>40</a:t>
            </a:fld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91078"/>
              </p:ext>
            </p:extLst>
          </p:nvPr>
        </p:nvGraphicFramePr>
        <p:xfrm>
          <a:off x="395288" y="4508500"/>
          <a:ext cx="8532813" cy="18068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56432"/>
                <a:gridCol w="1566985"/>
                <a:gridCol w="1363279"/>
                <a:gridCol w="1363279"/>
                <a:gridCol w="1363279"/>
                <a:gridCol w="1219559"/>
              </a:tblGrid>
              <a:tr h="216644"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уровням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915 656,6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506 426,4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316 554,5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88 731,3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3 944,4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837 296,6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185 680,1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492 571,4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151 697,5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7 347,6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тклонение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-78 360,0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-320 746,3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+176 016,9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+62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966,2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+3 403,2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5643933"/>
              </p:ext>
            </p:extLst>
          </p:nvPr>
        </p:nvGraphicFramePr>
        <p:xfrm>
          <a:off x="395536" y="1268760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45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92883637"/>
              </p:ext>
            </p:extLst>
          </p:nvPr>
        </p:nvGraphicFramePr>
        <p:xfrm>
          <a:off x="107504" y="764704"/>
          <a:ext cx="8898718" cy="59934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47348"/>
                <a:gridCol w="709101"/>
                <a:gridCol w="780011"/>
                <a:gridCol w="709101"/>
                <a:gridCol w="780011"/>
                <a:gridCol w="673146"/>
              </a:tblGrid>
              <a:tr h="314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7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образования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667 534,4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182 161,5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408 398,5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76 974,4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2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здания детского сада «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Семицветик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Двуреченского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49 542,2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44 922,2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4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 «Детский сад на 280 мест в микрорайоне «Новый» в д.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 Пермского края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194 177,6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182 161,5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11 532,5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9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в п. Горный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Двуреченского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86 204,3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86 189,6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9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здания школы в п. Сылва Пермского муниципального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173 040,0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149 062,1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23 977,9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в пос. Горный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164 570,3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156 994,3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7 576,0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спорта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33 607,4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23 418,3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189,1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2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универсальной спортивной площадки «Межшкольный стадион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искусственным покрытием» с. 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Платошино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Пермского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11 445,7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8 012,0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433,7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5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Универсальная спортивная площадка (межшкольный стадион) с. Лобаново Пермского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21 905,5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15 406,3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6 499,2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29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45 119,7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45 119,7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детской школы искусств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-Качка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21 138,7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21 138,7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6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школы искусств в п. Юго-Камский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23 981,0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23 981,0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13 333,7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13 333,7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а/м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Гамово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Заречная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13 333,7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333,7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9238" y="266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Расходы на реализацию инвестиционных проектов за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2020 год,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тыс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. руб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8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33019166"/>
              </p:ext>
            </p:extLst>
          </p:nvPr>
        </p:nvGraphicFramePr>
        <p:xfrm>
          <a:off x="107506" y="229554"/>
          <a:ext cx="8928989" cy="66284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6350"/>
                <a:gridCol w="782665"/>
                <a:gridCol w="711513"/>
                <a:gridCol w="711513"/>
                <a:gridCol w="722807"/>
                <a:gridCol w="664141"/>
              </a:tblGrid>
              <a:tr h="191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77 701,4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3 518,6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60 754,6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6 080,6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7 347,6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5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земельных участков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4 568,9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4 568,9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8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устойчивого сокращения непригодного для проживания жилого фонда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2 258,1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4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Расселение жилищного фонда на территории Пермского края, признанного аварийным после 01 января 2012 г.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9 215,9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6 911,9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газораспределения по адресу: Пермский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п. Сылва, ул. Набережная,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ул.Коммунистическая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ул.Корнеева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ул.Средняя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16 992,7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15 910,8</a:t>
                      </a:r>
                      <a:endParaRPr lang="ru-RU" sz="13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108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объекта: "Распределительный газопровод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д.Косотуриха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ул.Березовая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ул.Встречная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ул.Дальняя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ул.Добрая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ул.Ладная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ул.Ландышевая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ул.Летняя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ул.Луговая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ул.Отрадная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ул.Радужная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ул.Рассветная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ул.Райская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ул.Светлая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ул.Февральская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ул.Цветочная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ул.Ясная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ул.Январская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Култаевского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Пермского района"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Распределительный газопровода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д.Ежи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Култаевского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Пермского муниципального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1 098,7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1 098,7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водопровода по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ул.Восточная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с.Гамово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2 339,1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260,5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Распределительные уличные газопроводы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д.Касимово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муниципального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94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канализационного коллектора от жилого дома №35 по ул. 50 лет Октября до канализационного колодца №188, расположенного за жилым домом №41 по ул. 50 лет Октября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с.Гамово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"Строительство кладбища в д.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75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жилых помещений для последующего предоставления их детям-сиротам и детям, оставшимся без попечения родителей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37 465,7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37 465,7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4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837 296,6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185 680,1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492 571,4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151 697,5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7 347,6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8796" y="-33297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</a:rPr>
              <a:t>Продолжение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1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/>
          <p:cNvSpPr>
            <a:spLocks noGrp="1" noChangeArrowheads="1"/>
          </p:cNvSpPr>
          <p:nvPr>
            <p:ph idx="4294967295"/>
          </p:nvPr>
        </p:nvSpPr>
        <p:spPr>
          <a:xfrm>
            <a:off x="251520" y="3933056"/>
            <a:ext cx="6552728" cy="280831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rm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 • Местный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бюджет 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8 814,3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тыс.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руб.;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• Краевой бюджет 14 008,7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тыс.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руб.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           • Федеральный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бюджет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26 653,8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тыс.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руб. 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(выдано 58 свидетельств, оплачено 58)</a:t>
            </a: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6326" name="Заголовок 4"/>
          <p:cNvSpPr>
            <a:spLocks noGrp="1"/>
          </p:cNvSpPr>
          <p:nvPr>
            <p:ph type="title"/>
          </p:nvPr>
        </p:nvSpPr>
        <p:spPr>
          <a:xfrm>
            <a:off x="498127" y="404664"/>
            <a:ext cx="7859713" cy="5762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altLang="ru-RU" sz="28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6"/>
          <p:cNvSpPr>
            <a:spLocks noChangeArrowheads="1"/>
          </p:cNvSpPr>
          <p:nvPr/>
        </p:nvSpPr>
        <p:spPr bwMode="auto">
          <a:xfrm>
            <a:off x="1979712" y="1121690"/>
            <a:ext cx="6984776" cy="2667349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отдельных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федеральными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 от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12.01.1995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5-ФЗ «О ветеранах» и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24.11.1995 г.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181-ФЗ  «О социальной защите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в  Российской Федерации 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11 717,5</a:t>
            </a:r>
            <a:r>
              <a:rPr lang="en-US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человек, в т.</a:t>
            </a:r>
            <a:r>
              <a:rPr lang="en-US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6 человекам перечисление средств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осуществлено в 2021 году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счета временного распоряжения) </a:t>
            </a:r>
            <a:endPara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395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дорожного фонда, млн. руб.</a:t>
            </a:r>
            <a:r>
              <a:rPr lang="ru-RU" alt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effectLst/>
              </a:rPr>
            </a:br>
            <a:endParaRPr lang="ru-RU" altLang="ru-RU" sz="2800" b="1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34595"/>
              </p:ext>
            </p:extLst>
          </p:nvPr>
        </p:nvGraphicFramePr>
        <p:xfrm>
          <a:off x="179512" y="764704"/>
          <a:ext cx="88061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8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бюджета на содержание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органов местного самоуправления,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03710919"/>
              </p:ext>
            </p:extLst>
          </p:nvPr>
        </p:nvGraphicFramePr>
        <p:xfrm>
          <a:off x="251520" y="1484784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7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8811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Расходование средств резервного фонда в 2020 году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193" y="764704"/>
            <a:ext cx="8667279" cy="59321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ВСЕГО ПРЕДУСМОТРЕНО В БЮДЖЕТЕ – 16 000,00 тыс. руб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ВЫДЕЛЕНО  - </a:t>
            </a:r>
            <a:r>
              <a:rPr lang="ru-RU" altLang="ru-RU" sz="2100" b="1" dirty="0" smtClean="0">
                <a:solidFill>
                  <a:srgbClr val="FF0000"/>
                </a:solidFill>
              </a:rPr>
              <a:t>11 684,37 тыс</a:t>
            </a:r>
            <a:r>
              <a:rPr lang="ru-RU" altLang="ru-RU" sz="2100" b="1" dirty="0">
                <a:solidFill>
                  <a:srgbClr val="FF0000"/>
                </a:solidFill>
              </a:rPr>
              <a:t>. руб., </a:t>
            </a:r>
            <a:endParaRPr lang="ru-RU" altLang="ru-RU" sz="18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ИЗРАСХОДОВАНО – 11 684,37 тыс. руб., в том числе: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ru-RU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45720" indent="0" algn="just" eaLnBrk="1" hangingPunct="1">
              <a:spcBef>
                <a:spcPct val="0"/>
              </a:spcBef>
              <a:buNone/>
            </a:pPr>
            <a:endParaRPr lang="ru-RU" altLang="ru-RU" sz="1300" b="1" dirty="0" smtClean="0"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0" kern="0" dirty="0"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16730"/>
              </p:ext>
            </p:extLst>
          </p:nvPr>
        </p:nvGraphicFramePr>
        <p:xfrm>
          <a:off x="251520" y="2060848"/>
          <a:ext cx="8712969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296144"/>
                <a:gridCol w="1296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Направления расхода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Выделено,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Израсходовано,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выполнение работ по замене котла №1 в котельной в д. Горшки, ул. Школьная, д.4 </a:t>
                      </a:r>
                      <a:r>
                        <a:rPr lang="ru-RU" alt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Заболотского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с/п ПМР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523,83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523,83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устранение аварии на наружной сети водоснабжения в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п.Юго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-Камский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299,82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299,82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питьевой водой МАДОУ "Юго-Камский  "Планета детства" и МАОУ "Ю-Камская СШ"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поставку и монтаж установки комплексной очистки воды с применением системы обратного осмоса  в МАДОУ "Юго-Камский  "Планета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и МАОУ "Ю-Камская СШ"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организации и проведения дезинфекционных мероприятий по обработке мест общего пользования в многоквартирных жилых домах населенных пунктов ПМР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399,66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399,66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организации и проведения дезинфекционных мероприятий на открытых пространствах населенных пунктов ПМР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548,80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548,80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8811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Расходование средств резервного фонда в 2020 году (продолжение)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193" y="764704"/>
            <a:ext cx="8667279" cy="59321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 eaLnBrk="1" hangingPunct="1">
              <a:spcBef>
                <a:spcPct val="0"/>
              </a:spcBef>
              <a:buNone/>
            </a:pPr>
            <a:endParaRPr lang="ru-RU" altLang="ru-RU" sz="1300" b="1" dirty="0" smtClean="0"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kern="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50870"/>
              </p:ext>
            </p:extLst>
          </p:nvPr>
        </p:nvGraphicFramePr>
        <p:xfrm>
          <a:off x="179512" y="1268760"/>
          <a:ext cx="8712969" cy="392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296144"/>
                <a:gridCol w="1296145"/>
              </a:tblGrid>
              <a:tr h="8949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Направления расхода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Выделено,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Израсходовано,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ликвидацию последствий аварийной ситуации природного характера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670,04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670,04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выполнение работ по исправлению сопряжения и положения переходных плит моста через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р.Сыра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д.Дурово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299,39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299,39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и установку двух дополнительных стеклопластиковых резервуаров чистой воды на ВНС в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с.Култаево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Култаевского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с/п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3 622,34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3 622,34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замену отдельных участков водопроводов к жилым домам № 2 по ул. Декабристов, № 2, 3, 4 по ул. Свердлова, № 1, 2 по ул. Ленина, № 20 по ул. Уральская, № 19а по ул. Сибирская в п. Юго-Камский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1 154,36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1 154,36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ремонт участка сети водопровода по ул. Кирова п. Юго-Камский Пермского района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550,65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550,65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мероприятия "Ремонт участка водопровода в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с.Бершеть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814,34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814,34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6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Основные итоги исполнения расходов </a:t>
            </a:r>
            <a:br>
              <a:rPr lang="ru-RU" alt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бюджета района за 2020 год</a:t>
            </a:r>
            <a:endParaRPr lang="ru-RU" altLang="ru-RU" sz="3200" dirty="0" smtClean="0">
              <a:effectLst/>
            </a:endParaRPr>
          </a:p>
        </p:txBody>
      </p:sp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640960" cy="482453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был сформирован в программной структуре, исполнялся на основе 17 муниципальных программ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основные направления и задачи налоговой и бюджетной политики  2020 года  - обеспечено  стабильное исполнение  районного бюджета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исполнению бюджета осуществлялись в соответствии с бюджетным  законодательством и  требованиями,  утвержденными решением о бюджете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плановый дефицит районного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отсутствуют коммерческие заимствования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Пермского муниципального района по состоянию на 01.01.2021 отсутствует, муниципальные гарантии не представлялись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просроченная дебиторская и кредиторская задолженность  отсутствуют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действующих расходных обязательств в полном объёме, включая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задач, установленных в «майских» указах Президента Российской Федерации 2012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национальных и краевых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</a:p>
          <a:p>
            <a:pPr algn="just"/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расходы на реализацию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связанных с предотвращением распространения </a:t>
            </a:r>
            <a:r>
              <a:rPr lang="ru-RU" alt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96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908720"/>
            <a:ext cx="75819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Контактная информация</a:t>
            </a:r>
            <a: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Пермского муниципального района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ул. Верхне-</a:t>
            </a:r>
            <a:r>
              <a:rPr lang="ru-RU" altLang="ru-RU" sz="1800" b="1" dirty="0" err="1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Муллинская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71,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телефон 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296 29 91, 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296 26 51,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 электронной почты: 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feu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@permraion.ru,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официальный сайт http://feu.permraion.ru</a:t>
            </a:r>
            <a:r>
              <a:rPr lang="ru-RU" altLang="ru-RU" sz="1800" b="1" dirty="0" smtClean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endParaRPr lang="ru-RU" altLang="ru-RU" sz="4400" b="1" dirty="0" smtClean="0">
              <a:latin typeface="Times New Roman" pitchFamily="18" charset="0"/>
            </a:endParaRPr>
          </a:p>
        </p:txBody>
      </p:sp>
      <p:sp>
        <p:nvSpPr>
          <p:cNvPr id="57348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https://supportit.ru/img/cont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600400" cy="16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4804905"/>
              </p:ext>
            </p:extLst>
          </p:nvPr>
        </p:nvGraphicFramePr>
        <p:xfrm>
          <a:off x="179514" y="1688381"/>
          <a:ext cx="8712966" cy="42617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4214"/>
                <a:gridCol w="1224136"/>
                <a:gridCol w="1080120"/>
                <a:gridCol w="1080120"/>
                <a:gridCol w="1224136"/>
                <a:gridCol w="1080120"/>
                <a:gridCol w="1080120"/>
              </a:tblGrid>
              <a:tr h="372467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 образований Пермского края</a:t>
                      </a:r>
                      <a:endParaRPr lang="ru-RU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2020 год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Числен-</a:t>
                      </a:r>
                      <a:r>
                        <a:rPr lang="ru-RU" sz="1500" b="1" dirty="0" err="1" smtClean="0"/>
                        <a:t>ность</a:t>
                      </a:r>
                      <a:r>
                        <a:rPr lang="ru-RU" sz="1500" b="1" dirty="0" smtClean="0"/>
                        <a:t>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 расчете</a:t>
                      </a:r>
                      <a:r>
                        <a:rPr lang="ru-RU" sz="1600" b="1" baseline="0" dirty="0" smtClean="0"/>
                        <a:t> на 1 жителя</a:t>
                      </a:r>
                      <a:r>
                        <a:rPr lang="en-US" sz="1600" b="1" baseline="0" dirty="0" smtClean="0"/>
                        <a:t>, </a:t>
                      </a:r>
                      <a:r>
                        <a:rPr lang="ru-RU" sz="1600" b="1" baseline="0" dirty="0" err="1" smtClean="0"/>
                        <a:t>тыс.руб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Числен-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 расчете</a:t>
                      </a:r>
                      <a:r>
                        <a:rPr lang="ru-RU" sz="1600" b="1" baseline="0" dirty="0" smtClean="0"/>
                        <a:t> на 1 жителя, </a:t>
                      </a:r>
                      <a:r>
                        <a:rPr lang="ru-RU" sz="1600" b="1" baseline="0" dirty="0" err="1" smtClean="0"/>
                        <a:t>тыс.руб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 smtClean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доходы*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расходы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доходы*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расходы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Пермский МР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115 117</a:t>
                      </a:r>
                      <a:endParaRPr lang="ru-RU" sz="1600" b="0" dirty="0" smtClean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15,4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mtClean="0">
                          <a:solidFill>
                            <a:schemeClr val="accent6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41,4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116 353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18,3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43,7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Пермь</a:t>
                      </a:r>
                      <a:endParaRPr lang="ru-RU" b="1" dirty="0" smtClean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1 055 403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29,4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1 049 199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36,6</a:t>
                      </a: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г. Березники </a:t>
                      </a:r>
                      <a:endParaRPr lang="ru-RU" b="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153 162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16,0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48,6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150 722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16,6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46,2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Чайковский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103 871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8,8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103 133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9,5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38,5</a:t>
                      </a:r>
                    </a:p>
                  </a:txBody>
                  <a:tcPr anchor="ctr"/>
                </a:tc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г. Соликамск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108 513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12,4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28,0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107 742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12,4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  <a:ea typeface="Batang" panose="02030600000101010101" pitchFamily="18" charset="-127"/>
                        </a:rPr>
                        <a:t>32,7</a:t>
                      </a:r>
                      <a:endParaRPr lang="ru-RU" sz="1600" b="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Показатели доходов и расходов консолидированных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бюджетов муниципальных образований Пермского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края на душу населения за 2019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2020 годы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073659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*налоговые и неналоговые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2492375"/>
            <a:ext cx="7581900" cy="3124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smtClean="0"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57348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4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8639236"/>
              </p:ext>
            </p:extLst>
          </p:nvPr>
        </p:nvGraphicFramePr>
        <p:xfrm>
          <a:off x="438886" y="2133600"/>
          <a:ext cx="8381587" cy="29950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72032"/>
                <a:gridCol w="1907321"/>
                <a:gridCol w="1907321"/>
                <a:gridCol w="1430816"/>
                <a:gridCol w="864097"/>
              </a:tblGrid>
              <a:tr h="27093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план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Отклонение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9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</a:t>
                      </a:r>
                    </a:p>
                  </a:txBody>
                  <a:tcPr anchor="ctr">
                    <a:solidFill>
                      <a:srgbClr val="EDF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</a:t>
                      </a:r>
                      <a:endParaRPr lang="ru-RU" b="1" dirty="0"/>
                    </a:p>
                  </a:txBody>
                  <a:tcPr anchor="ctr">
                    <a:solidFill>
                      <a:srgbClr val="EDF7F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 </a:t>
                      </a:r>
                      <a:r>
                        <a:rPr lang="en-US" b="1" dirty="0" smtClean="0"/>
                        <a:t>65</a:t>
                      </a:r>
                      <a:r>
                        <a:rPr lang="ru-RU" b="1" dirty="0" smtClean="0"/>
                        <a:t>8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169</a:t>
                      </a:r>
                      <a:r>
                        <a:rPr lang="en-US" b="1" dirty="0" smtClean="0"/>
                        <a:t>,</a:t>
                      </a:r>
                      <a:r>
                        <a:rPr lang="ru-RU" b="1" dirty="0" smtClean="0"/>
                        <a:t>3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4</a:t>
                      </a:r>
                      <a:r>
                        <a:rPr lang="en-US" b="1" dirty="0" smtClean="0">
                          <a:latin typeface="+mj-lt"/>
                          <a:ea typeface="Batang" panose="02030600000101010101" pitchFamily="18" charset="-127"/>
                        </a:rPr>
                        <a:t> 623 269,5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-34 899,8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99,3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4 845 291,5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  <a:ea typeface="Batang" panose="02030600000101010101" pitchFamily="18" charset="-127"/>
                        </a:rPr>
                        <a:t>4 595 820,5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-249 471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94,9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  <a:tr h="76350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r>
                        <a:rPr lang="ru-RU" baseline="0" dirty="0" smtClean="0"/>
                        <a:t> (-), профицит (+)</a:t>
                      </a:r>
                      <a:endParaRPr lang="ru-RU" b="1" dirty="0" smtClean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87 122</a:t>
                      </a:r>
                      <a:r>
                        <a:rPr lang="en-US" b="1" dirty="0" smtClean="0"/>
                        <a:t>,</a:t>
                      </a:r>
                      <a:r>
                        <a:rPr lang="ru-RU" b="1" dirty="0" smtClean="0"/>
                        <a:t>2</a:t>
                      </a:r>
                      <a:endParaRPr lang="ru-RU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27 449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х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  <a:ea typeface="Batang" panose="02030600000101010101" pitchFamily="18" charset="-127"/>
                        </a:rPr>
                        <a:t>х</a:t>
                      </a:r>
                      <a:endParaRPr lang="ru-RU" b="1" dirty="0"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306099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Исполнение бюджета Пермского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района за 2020 год,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тыс. рублей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9004245"/>
              </p:ext>
            </p:extLst>
          </p:nvPr>
        </p:nvGraphicFramePr>
        <p:xfrm>
          <a:off x="327513" y="1556792"/>
          <a:ext cx="8416966" cy="48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306099"/>
            <a:ext cx="8856984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Исполнение бюджета Пермского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района за 2020 год,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                                                                             млн. рублей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5996" y="341622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+13,4%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6913479"/>
              </p:ext>
            </p:extLst>
          </p:nvPr>
        </p:nvGraphicFramePr>
        <p:xfrm>
          <a:off x="107504" y="1313384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13335"/>
              </p:ext>
            </p:extLst>
          </p:nvPr>
        </p:nvGraphicFramePr>
        <p:xfrm>
          <a:off x="0" y="188640"/>
          <a:ext cx="9121717" cy="607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Налоговые и неналоговые доходы бюджета Пермского муниципального района за 2020 год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(без дополнительного норматива отчислений по НДФЛ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88624664"/>
              </p:ext>
            </p:extLst>
          </p:nvPr>
        </p:nvGraphicFramePr>
        <p:xfrm>
          <a:off x="323528" y="1556792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500961" y="4437112"/>
            <a:ext cx="6120680" cy="855766"/>
          </a:xfrm>
          <a:prstGeom prst="straightConnector1">
            <a:avLst/>
          </a:prstGeom>
          <a:ln w="25400" cmpd="sng">
            <a:solidFill>
              <a:srgbClr val="FF0000"/>
            </a:solidFill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2160" y="2699981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r>
              <a:rPr lang="en-US" b="1" dirty="0" smtClean="0"/>
              <a:t>9,4</a:t>
            </a:r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644325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r>
              <a:rPr lang="en-US" b="1" dirty="0" smtClean="0"/>
              <a:t>26,1</a:t>
            </a:r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37576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+23,1%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94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6569</TotalTime>
  <Words>3536</Words>
  <Application>Microsoft Office PowerPoint</Application>
  <PresentationFormat>Экран (4:3)</PresentationFormat>
  <Paragraphs>1017</Paragraphs>
  <Slides>50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поступлений налога на доходы физических лиц по дополнительному нормативу отчислений (39,4189%) за 2020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Пермского муниципального района по расходам за 2020 год  </vt:lpstr>
      <vt:lpstr>Исполнение бюджетных ассигнований по группам видов расходов классификации расходов бюджета за 2020 г., млн. руб. </vt:lpstr>
      <vt:lpstr>Исполнение бюджета в разрезе главных распорядителей бюджетных средств за 2020 год</vt:lpstr>
      <vt:lpstr>Реализация муниципальных программ в 2020 году </vt:lpstr>
      <vt:lpstr>Реализация муниципальных программ в 2020  году (продолжение)</vt:lpstr>
      <vt:lpstr>Выполнение в 2020 году объемных показателей муниципальной услуги (работы)  Управления образования </vt:lpstr>
      <vt:lpstr>Выполнение в 2020 году объемных показателей муниципальной услуги (работы)  Управления по делам культуры</vt:lpstr>
      <vt:lpstr>Достижение целевых показателей по «указным» категориям работников бюджетной сфера МР в 2020 году</vt:lpstr>
      <vt:lpstr>Презентация PowerPoint</vt:lpstr>
      <vt:lpstr>Динамика изменения текущих расходов и бюджета развития (млн. руб.)</vt:lpstr>
      <vt:lpstr>Участие Пермского муниципального района в национальных проектах в 2020 году</vt:lpstr>
      <vt:lpstr>Участие Пермского муниципального района в национальных проектах в 2020 году</vt:lpstr>
      <vt:lpstr>Презентация PowerPoint</vt:lpstr>
      <vt:lpstr>Презентация PowerPoint</vt:lpstr>
      <vt:lpstr>Бюджетные инвестиции на строительство (реконструкцию) и приобретение объектов общественной инфраструктуры Пермского муниципального района в 2020 году в разрезе источников</vt:lpstr>
      <vt:lpstr>Презентация PowerPoint</vt:lpstr>
      <vt:lpstr>Презентация PowerPoint</vt:lpstr>
      <vt:lpstr>Социальное обеспечение населения</vt:lpstr>
      <vt:lpstr>Динамика расходов дорожного фонда, млн. руб. </vt:lpstr>
      <vt:lpstr>Презентация PowerPoint</vt:lpstr>
      <vt:lpstr>Расходование средств резервного фонда в 2020 году</vt:lpstr>
      <vt:lpstr>Расходование средств резервного фонда в 2020 году (продолжение)</vt:lpstr>
      <vt:lpstr>Основные итоги исполнения расходов  бюджета района за 2020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feu21-01</dc:creator>
  <cp:lastModifiedBy>feu17-02</cp:lastModifiedBy>
  <cp:revision>369</cp:revision>
  <cp:lastPrinted>2021-05-17T08:23:58Z</cp:lastPrinted>
  <dcterms:created xsi:type="dcterms:W3CDTF">2018-04-12T10:07:47Z</dcterms:created>
  <dcterms:modified xsi:type="dcterms:W3CDTF">2021-05-19T08:44:02Z</dcterms:modified>
</cp:coreProperties>
</file>